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83"/>
  </p:notesMasterIdLst>
  <p:sldIdLst>
    <p:sldId id="256" r:id="rId3"/>
    <p:sldId id="267" r:id="rId4"/>
    <p:sldId id="371" r:id="rId5"/>
    <p:sldId id="372" r:id="rId6"/>
    <p:sldId id="258" r:id="rId7"/>
    <p:sldId id="341" r:id="rId8"/>
    <p:sldId id="342" r:id="rId9"/>
    <p:sldId id="343" r:id="rId10"/>
    <p:sldId id="344" r:id="rId11"/>
    <p:sldId id="345" r:id="rId12"/>
    <p:sldId id="261" r:id="rId13"/>
    <p:sldId id="262" r:id="rId14"/>
    <p:sldId id="263" r:id="rId15"/>
    <p:sldId id="264" r:id="rId16"/>
    <p:sldId id="269" r:id="rId17"/>
    <p:sldId id="270" r:id="rId18"/>
    <p:sldId id="271" r:id="rId19"/>
    <p:sldId id="310" r:id="rId20"/>
    <p:sldId id="311" r:id="rId21"/>
    <p:sldId id="312" r:id="rId22"/>
    <p:sldId id="313" r:id="rId23"/>
    <p:sldId id="314" r:id="rId24"/>
    <p:sldId id="315" r:id="rId25"/>
    <p:sldId id="316" r:id="rId26"/>
    <p:sldId id="317" r:id="rId27"/>
    <p:sldId id="318" r:id="rId28"/>
    <p:sldId id="319" r:id="rId29"/>
    <p:sldId id="275" r:id="rId30"/>
    <p:sldId id="276"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284" r:id="rId48"/>
    <p:sldId id="282" r:id="rId49"/>
    <p:sldId id="336" r:id="rId50"/>
    <p:sldId id="337" r:id="rId51"/>
    <p:sldId id="338" r:id="rId52"/>
    <p:sldId id="339" r:id="rId53"/>
    <p:sldId id="340" r:id="rId54"/>
    <p:sldId id="300" r:id="rId55"/>
    <p:sldId id="346" r:id="rId56"/>
    <p:sldId id="347" r:id="rId57"/>
    <p:sldId id="348" r:id="rId58"/>
    <p:sldId id="349" r:id="rId59"/>
    <p:sldId id="350" r:id="rId60"/>
    <p:sldId id="351" r:id="rId61"/>
    <p:sldId id="352" r:id="rId62"/>
    <p:sldId id="353"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 id="367" r:id="rId76"/>
    <p:sldId id="368" r:id="rId77"/>
    <p:sldId id="369" r:id="rId78"/>
    <p:sldId id="370" r:id="rId79"/>
    <p:sldId id="265" r:id="rId80"/>
    <p:sldId id="268" r:id="rId81"/>
    <p:sldId id="266" r:id="rId8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5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2776"/>
    <p:restoredTop sz="94709"/>
  </p:normalViewPr>
  <p:slideViewPr>
    <p:cSldViewPr snapToGrid="0">
      <p:cViewPr varScale="1">
        <p:scale>
          <a:sx n="122" d="100"/>
          <a:sy n="122" d="100"/>
        </p:scale>
        <p:origin x="312"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e65787741_0_1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e65787741_0_1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69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5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918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383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e65787741_0_1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e65787741_0_1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91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e65787741_0_1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e65787741_0_1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092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95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546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351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108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e65787741_0_1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e65787741_0_1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61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13fe7ff4f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813fe7ff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057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13fe7ff4f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813fe7ff4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859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13fe7ff4f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813fe7ff4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726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13fe7ff4f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813fe7ff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381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13fe7ff4f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813fe7ff4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9682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13fe7ff4f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813fe7ff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0793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06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83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3e37ae6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813e37ae6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74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13e37ae6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813e37ae6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97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e65787741_0_1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e65787741_0_1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675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13e37ae6e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813e37ae6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5833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13e37ae6e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813e37ae6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041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13e37ae6e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813e37ae6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3795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13e37ae6e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g813e37ae6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802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13e37ae6e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813e37ae6e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6835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13e37ae6e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813e37ae6e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9970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13e37ae6e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813e37ae6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8221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13e37ae6e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813e37ae6e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7770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13e37ae6e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813e37ae6e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4189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13e37ae6e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813e37ae6e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164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e65787741_0_1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e65787741_0_1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566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13e37ae6e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813e37ae6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982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13e37ae6e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813e37ae6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1619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e65787741_0_1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e65787741_0_1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058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e65787741_0_11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e65787741_0_1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e65787741_0_1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e65787741_0_1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e65787741_0_1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e65787741_0_1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e65787741_0_11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e65787741_0_1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e65787741_0_1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e65787741_0_11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sldNum" sz="quarter" idx="10"/>
          </p:nvPr>
        </p:nvSpPr>
        <p:spPr>
          <a:ln/>
        </p:spPr>
        <p:txBody>
          <a:bodyPr/>
          <a:lstStyle>
            <a:lvl1pPr>
              <a:defRPr/>
            </a:lvl1pPr>
          </a:lstStyle>
          <a:p>
            <a:fld id="{93BC593A-A63E-E14A-87AA-9A09BA0F2322}" type="slidenum">
              <a:rPr lang="x-none" altLang="x-none"/>
              <a:pPr/>
              <a:t>‹#›</a:t>
            </a:fld>
            <a:endParaRPr lang="x-none" altLang="x-none"/>
          </a:p>
        </p:txBody>
      </p:sp>
    </p:spTree>
    <p:extLst>
      <p:ext uri="{BB962C8B-B14F-4D97-AF65-F5344CB8AC3E}">
        <p14:creationId xmlns:p14="http://schemas.microsoft.com/office/powerpoint/2010/main" val="84502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e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gi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jpeg"/><Relationship Id="rId1" Type="http://schemas.openxmlformats.org/officeDocument/2006/relationships/slideLayout" Target="../slideLayouts/slideLayout14.xml"/><Relationship Id="rId2"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youtube.com/watch?v=Dp5u2YdR1NM" TargetMode="Externa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png"/><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7.png"/><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5.pn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ww.youtube.com/watch?v=rYWnSuAxato" TargetMode="External"/><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9.jp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2.jp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4.jp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0.png"/><Relationship Id="rId5" Type="http://schemas.openxmlformats.org/officeDocument/2006/relationships/image" Target="../media/image51.jpg"/><Relationship Id="rId6"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11" Type="http://schemas.openxmlformats.org/officeDocument/2006/relationships/image" Target="../media/image60.jpg"/><Relationship Id="rId12" Type="http://schemas.openxmlformats.org/officeDocument/2006/relationships/image" Target="../media/image61.png"/><Relationship Id="rId13" Type="http://schemas.openxmlformats.org/officeDocument/2006/relationships/image" Target="../media/image62.jpg"/><Relationship Id="rId1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jpg"/><Relationship Id="rId7" Type="http://schemas.openxmlformats.org/officeDocument/2006/relationships/image" Target="../media/image66.png"/><Relationship Id="rId8"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7.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0.png"/><Relationship Id="rId5"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1372625" y="1079756"/>
            <a:ext cx="7125600" cy="114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id" sz="4000" dirty="0">
                <a:solidFill>
                  <a:srgbClr val="00F4AD"/>
                </a:solidFill>
                <a:latin typeface="Bebas Neue"/>
                <a:ea typeface="Bebas Neue"/>
                <a:cs typeface="Bebas Neue"/>
                <a:sym typeface="Bebas Neue"/>
              </a:rPr>
              <a:t>Vocational school graduate academy</a:t>
            </a:r>
            <a:endParaRPr sz="4000" dirty="0">
              <a:solidFill>
                <a:srgbClr val="00F4AD"/>
              </a:solidFill>
              <a:latin typeface="Bebas Neue"/>
              <a:ea typeface="Bebas Neue"/>
              <a:cs typeface="Bebas Neue"/>
              <a:sym typeface="Bebas Neue"/>
            </a:endParaRPr>
          </a:p>
        </p:txBody>
      </p:sp>
      <p:sp>
        <p:nvSpPr>
          <p:cNvPr id="100" name="Google Shape;100;p25"/>
          <p:cNvSpPr txBox="1">
            <a:spLocks noGrp="1"/>
          </p:cNvSpPr>
          <p:nvPr>
            <p:ph type="subTitle" idx="1"/>
          </p:nvPr>
        </p:nvSpPr>
        <p:spPr>
          <a:xfrm>
            <a:off x="1358375" y="2250925"/>
            <a:ext cx="6584898" cy="51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id" b="1" dirty="0" smtClean="0">
                <a:solidFill>
                  <a:schemeClr val="lt1"/>
                </a:solidFill>
                <a:latin typeface="Roboto"/>
                <a:ea typeface="Roboto"/>
                <a:cs typeface="Roboto"/>
                <a:sym typeface="Roboto"/>
              </a:rPr>
              <a:t>(</a:t>
            </a:r>
            <a:r>
              <a:rPr lang="en-US" b="1" dirty="0" smtClean="0">
                <a:solidFill>
                  <a:schemeClr val="lt1"/>
                </a:solidFill>
                <a:latin typeface="Roboto"/>
                <a:ea typeface="Roboto"/>
                <a:cs typeface="Roboto"/>
                <a:sym typeface="Roboto"/>
              </a:rPr>
              <a:t>INTERMEDIATE MULTIMEDIA DESIGNER</a:t>
            </a:r>
            <a:r>
              <a:rPr lang="id" b="1" dirty="0" smtClean="0">
                <a:solidFill>
                  <a:schemeClr val="lt1"/>
                </a:solidFill>
                <a:latin typeface="Roboto"/>
                <a:ea typeface="Roboto"/>
                <a:cs typeface="Roboto"/>
                <a:sym typeface="Roboto"/>
              </a:rPr>
              <a:t>)</a:t>
            </a:r>
            <a:endParaRPr b="1" dirty="0">
              <a:solidFill>
                <a:schemeClr val="lt1"/>
              </a:solidFill>
              <a:latin typeface="Roboto"/>
              <a:ea typeface="Roboto"/>
              <a:cs typeface="Roboto"/>
              <a:sym typeface="Roboto"/>
            </a:endParaRPr>
          </a:p>
        </p:txBody>
      </p:sp>
      <p:sp>
        <p:nvSpPr>
          <p:cNvPr id="101" name="Google Shape;101;p25"/>
          <p:cNvSpPr txBox="1">
            <a:spLocks noGrp="1"/>
          </p:cNvSpPr>
          <p:nvPr>
            <p:ph type="subTitle" idx="1"/>
          </p:nvPr>
        </p:nvSpPr>
        <p:spPr>
          <a:xfrm>
            <a:off x="1358375" y="2765125"/>
            <a:ext cx="6941427" cy="514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id" sz="2400" b="1" dirty="0">
                <a:solidFill>
                  <a:srgbClr val="FFFFFF"/>
                </a:solidFill>
                <a:latin typeface="Roboto"/>
                <a:ea typeface="Roboto"/>
                <a:cs typeface="Roboto"/>
                <a:sym typeface="Roboto"/>
              </a:rPr>
              <a:t>Pertemuan </a:t>
            </a:r>
            <a:r>
              <a:rPr lang="id" sz="2400" b="1" dirty="0" smtClean="0">
                <a:solidFill>
                  <a:srgbClr val="FFFFFF"/>
                </a:solidFill>
                <a:latin typeface="Roboto"/>
                <a:ea typeface="Roboto"/>
                <a:cs typeface="Roboto"/>
                <a:sym typeface="Roboto"/>
              </a:rPr>
              <a:t>#</a:t>
            </a:r>
            <a:r>
              <a:rPr lang="en-US" sz="2400" b="1" dirty="0" smtClean="0">
                <a:solidFill>
                  <a:srgbClr val="FFFFFF"/>
                </a:solidFill>
                <a:latin typeface="Roboto"/>
                <a:ea typeface="Roboto"/>
                <a:cs typeface="Roboto"/>
                <a:sym typeface="Roboto"/>
              </a:rPr>
              <a:t>3</a:t>
            </a:r>
            <a:r>
              <a:rPr lang="id" sz="2400" b="1" dirty="0" smtClean="0">
                <a:solidFill>
                  <a:srgbClr val="FFFFFF"/>
                </a:solidFill>
                <a:latin typeface="Roboto"/>
                <a:ea typeface="Roboto"/>
                <a:cs typeface="Roboto"/>
                <a:sym typeface="Roboto"/>
              </a:rPr>
              <a:t>- :</a:t>
            </a:r>
            <a:r>
              <a:rPr lang="en-US" sz="2400" b="1" dirty="0" smtClean="0">
                <a:solidFill>
                  <a:srgbClr val="FFFFFF"/>
                </a:solidFill>
                <a:latin typeface="Roboto"/>
                <a:ea typeface="Roboto"/>
                <a:cs typeface="Roboto"/>
                <a:sym typeface="Roboto"/>
              </a:rPr>
              <a:t> Video Principle Directed Treatment, &amp; Audio </a:t>
            </a:r>
            <a:endParaRPr sz="2400" b="1" dirty="0">
              <a:solidFill>
                <a:srgbClr val="FFFFFF"/>
              </a:solidFill>
              <a:latin typeface="Roboto"/>
              <a:ea typeface="Roboto"/>
              <a:cs typeface="Roboto"/>
              <a:sym typeface="Roboto"/>
            </a:endParaRPr>
          </a:p>
        </p:txBody>
      </p:sp>
      <p:sp>
        <p:nvSpPr>
          <p:cNvPr id="102" name="Google Shape;102;p25"/>
          <p:cNvSpPr txBox="1">
            <a:spLocks noGrp="1"/>
          </p:cNvSpPr>
          <p:nvPr>
            <p:ph type="subTitle" idx="1"/>
          </p:nvPr>
        </p:nvSpPr>
        <p:spPr>
          <a:xfrm>
            <a:off x="1371300" y="3241525"/>
            <a:ext cx="6297300" cy="514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id" sz="2400" b="1">
                <a:solidFill>
                  <a:srgbClr val="FFFFFF"/>
                </a:solidFill>
                <a:latin typeface="Roboto"/>
                <a:ea typeface="Roboto"/>
                <a:cs typeface="Roboto"/>
                <a:sym typeface="Roboto"/>
              </a:rPr>
              <a:t>Lokasi Pelatihan: … (Tuliskan lokasi pelatihan)</a:t>
            </a:r>
            <a:endParaRPr sz="2400" b="1">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8" name="Picture 6" descr="pasted-image.jpg"/>
          <p:cNvPicPr>
            <a:picLocks noChangeAspect="1"/>
          </p:cNvPicPr>
          <p:nvPr/>
        </p:nvPicPr>
        <p:blipFill>
          <a:blip r:embed="rId3">
            <a:extLst>
              <a:ext uri="{28A0092B-C50C-407E-A947-70E740481C1C}">
                <a14:useLocalDpi xmlns:a14="http://schemas.microsoft.com/office/drawing/2010/main" val="0"/>
              </a:ext>
            </a:extLst>
          </a:blip>
          <a:srcRect t="9261" b="12238"/>
          <a:stretch>
            <a:fillRect/>
          </a:stretch>
        </p:blipFill>
        <p:spPr bwMode="auto">
          <a:xfrm>
            <a:off x="479425" y="898525"/>
            <a:ext cx="8183563" cy="361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9" name="Rectangle 7"/>
          <p:cNvSpPr>
            <a:spLocks/>
          </p:cNvSpPr>
          <p:nvPr/>
        </p:nvSpPr>
        <p:spPr bwMode="auto">
          <a:xfrm>
            <a:off x="519113" y="911225"/>
            <a:ext cx="8104187" cy="3538538"/>
          </a:xfrm>
          <a:prstGeom prst="rect">
            <a:avLst/>
          </a:prstGeom>
          <a:noFill/>
          <a:ln w="127000" cap="flat" cmpd="sng">
            <a:solidFill>
              <a:srgbClr val="971817"/>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0" name="Rectangle 8"/>
          <p:cNvSpPr>
            <a:spLocks/>
          </p:cNvSpPr>
          <p:nvPr/>
        </p:nvSpPr>
        <p:spPr bwMode="auto">
          <a:xfrm>
            <a:off x="1406525" y="911225"/>
            <a:ext cx="6329363" cy="3538538"/>
          </a:xfrm>
          <a:prstGeom prst="rect">
            <a:avLst/>
          </a:prstGeom>
          <a:noFill/>
          <a:ln w="127000" cap="flat" cmpd="sng">
            <a:solidFill>
              <a:srgbClr val="1497FC"/>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1" name="Rectangle 9"/>
          <p:cNvSpPr>
            <a:spLocks/>
          </p:cNvSpPr>
          <p:nvPr/>
        </p:nvSpPr>
        <p:spPr bwMode="auto">
          <a:xfrm>
            <a:off x="2368550" y="911225"/>
            <a:ext cx="4405313" cy="3538538"/>
          </a:xfrm>
          <a:prstGeom prst="rect">
            <a:avLst/>
          </a:prstGeom>
          <a:noFill/>
          <a:ln w="127000" cap="flat" cmpd="sng">
            <a:solidFill>
              <a:srgbClr val="7BDB45"/>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2" name="Rectangle 10"/>
          <p:cNvSpPr>
            <a:spLocks/>
          </p:cNvSpPr>
          <p:nvPr/>
        </p:nvSpPr>
        <p:spPr bwMode="auto">
          <a:xfrm rot="5400000">
            <a:off x="5645944" y="2693194"/>
            <a:ext cx="1782763" cy="352425"/>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3" name="Rectangle 11"/>
          <p:cNvSpPr>
            <a:spLocks/>
          </p:cNvSpPr>
          <p:nvPr/>
        </p:nvSpPr>
        <p:spPr bwMode="auto">
          <a:xfrm rot="5400000">
            <a:off x="5725319" y="2740819"/>
            <a:ext cx="1622425"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600" b="1" smtClean="0">
                <a:solidFill>
                  <a:srgbClr val="FFFFFF"/>
                </a:solidFill>
                <a:latin typeface="Helvetica" charset="0"/>
                <a:ea typeface="Helvetica" charset="0"/>
                <a:cs typeface="Helvetica" charset="0"/>
                <a:sym typeface="Helvetica" charset="0"/>
              </a:rPr>
              <a:t>4:3 / 1.33 :1</a:t>
            </a:r>
          </a:p>
        </p:txBody>
      </p:sp>
      <p:sp>
        <p:nvSpPr>
          <p:cNvPr id="8204" name="Rectangle 12"/>
          <p:cNvSpPr>
            <a:spLocks/>
          </p:cNvSpPr>
          <p:nvPr/>
        </p:nvSpPr>
        <p:spPr bwMode="auto">
          <a:xfrm rot="5400000">
            <a:off x="6492082" y="2569369"/>
            <a:ext cx="2032000" cy="350837"/>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5" name="Rectangle 13"/>
          <p:cNvSpPr>
            <a:spLocks/>
          </p:cNvSpPr>
          <p:nvPr/>
        </p:nvSpPr>
        <p:spPr bwMode="auto">
          <a:xfrm rot="5400000">
            <a:off x="6611144" y="2540794"/>
            <a:ext cx="178435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600" b="1" smtClean="0">
                <a:solidFill>
                  <a:srgbClr val="FFFFFF"/>
                </a:solidFill>
                <a:latin typeface="Helvetica" charset="0"/>
                <a:ea typeface="Helvetica" charset="0"/>
                <a:cs typeface="Helvetica" charset="0"/>
                <a:sym typeface="Helvetica" charset="0"/>
              </a:rPr>
              <a:t>16:9 / 1.85 :1</a:t>
            </a:r>
          </a:p>
        </p:txBody>
      </p:sp>
      <p:sp>
        <p:nvSpPr>
          <p:cNvPr id="8206" name="Rectangle 14"/>
          <p:cNvSpPr>
            <a:spLocks/>
          </p:cNvSpPr>
          <p:nvPr/>
        </p:nvSpPr>
        <p:spPr bwMode="auto">
          <a:xfrm rot="5400000">
            <a:off x="6863557" y="2597944"/>
            <a:ext cx="3068637" cy="352425"/>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8207" name="Rectangle 15"/>
          <p:cNvSpPr>
            <a:spLocks/>
          </p:cNvSpPr>
          <p:nvPr/>
        </p:nvSpPr>
        <p:spPr bwMode="auto">
          <a:xfrm rot="5400000">
            <a:off x="6962775" y="2571751"/>
            <a:ext cx="28860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600" b="1" smtClean="0">
                <a:solidFill>
                  <a:srgbClr val="FFFFFF"/>
                </a:solidFill>
                <a:latin typeface="Helvetica" charset="0"/>
                <a:ea typeface="Helvetica" charset="0"/>
                <a:cs typeface="Helvetica" charset="0"/>
                <a:sym typeface="Helvetica" charset="0"/>
              </a:rPr>
              <a:t>Anamorphic / 2.35 :1</a:t>
            </a:r>
          </a:p>
        </p:txBody>
      </p:sp>
      <p:sp>
        <p:nvSpPr>
          <p:cNvPr id="17"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p29"/>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9" name="Google Shape;143;p29"/>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20" name="Google Shape;147;p29"/>
          <p:cNvSpPr txBox="1">
            <a:spLocks/>
          </p:cNvSpPr>
          <p:nvPr/>
        </p:nvSpPr>
        <p:spPr>
          <a:xfrm>
            <a:off x="7546428" y="4864000"/>
            <a:ext cx="1604872"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7140365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0"/>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54"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56" name="Google Shape;156;p3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58" name="Google Shape;158;p30"/>
          <p:cNvSpPr txBox="1">
            <a:spLocks noGrp="1"/>
          </p:cNvSpPr>
          <p:nvPr>
            <p:ph type="subTitle" idx="1"/>
          </p:nvPr>
        </p:nvSpPr>
        <p:spPr>
          <a:xfrm>
            <a:off x="7462345" y="4864000"/>
            <a:ext cx="1688955"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11"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12" name="Content Placeholder 2"/>
          <p:cNvSpPr txBox="1"/>
          <p:nvPr/>
        </p:nvSpPr>
        <p:spPr>
          <a:xfrm>
            <a:off x="3624607" y="1414031"/>
            <a:ext cx="5176494"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algn="just" defTabSz="457200">
              <a:defRPr sz="1500">
                <a:latin typeface="Calibri"/>
                <a:ea typeface="Calibri"/>
                <a:cs typeface="Calibri"/>
                <a:sym typeface="Calibri"/>
              </a:defRPr>
            </a:pPr>
            <a:r>
              <a:t>Banyak orang yang memulai penulisan naskah (scriptwriting) memiliki asumsi salah bahwa lebih mudah membuat dan menjual naskah daripada novel. </a:t>
            </a:r>
          </a:p>
          <a:p>
            <a:pPr algn="just" defTabSz="457200">
              <a:defRPr sz="1500">
                <a:latin typeface="Calibri"/>
                <a:ea typeface="Calibri"/>
                <a:cs typeface="Calibri"/>
                <a:sym typeface="Calibri"/>
              </a:defRPr>
            </a:pPr>
            <a:endParaRPr/>
          </a:p>
          <a:p>
            <a:pPr algn="just" defTabSz="457200">
              <a:defRPr sz="1500">
                <a:latin typeface="Calibri"/>
                <a:ea typeface="Calibri"/>
                <a:cs typeface="Calibri"/>
                <a:sym typeface="Calibri"/>
              </a:defRPr>
            </a:pPr>
            <a:r>
              <a:t>FAKTANYA : </a:t>
            </a:r>
          </a:p>
          <a:p>
            <a:pPr marL="571500" indent="-457200" defTabSz="457200">
              <a:buSzPct val="100000"/>
              <a:buAutoNum type="arabicPeriod"/>
              <a:defRPr sz="1500">
                <a:latin typeface="Calibri"/>
                <a:ea typeface="Calibri"/>
                <a:cs typeface="Calibri"/>
                <a:sym typeface="Calibri"/>
              </a:defRPr>
            </a:pPr>
            <a:r>
              <a:t>Novel  terdiri dari ratusan halaman, sedangkan naskah (</a:t>
            </a:r>
            <a:r>
              <a:rPr i="1"/>
              <a:t>screenplay</a:t>
            </a:r>
            <a:r>
              <a:t>) sekitar 90-120 halaman. </a:t>
            </a:r>
          </a:p>
          <a:p>
            <a:pPr marL="571500" indent="-457200" defTabSz="457200">
              <a:buSzPct val="100000"/>
              <a:buAutoNum type="arabicPeriod"/>
              <a:defRPr sz="1500">
                <a:latin typeface="Calibri"/>
                <a:ea typeface="Calibri"/>
                <a:cs typeface="Calibri"/>
                <a:sym typeface="Calibri"/>
              </a:defRPr>
            </a:pPr>
            <a:r>
              <a:t>Novel maksimal, naskah (</a:t>
            </a:r>
            <a:r>
              <a:rPr i="1"/>
              <a:t>screenplay</a:t>
            </a:r>
            <a:r>
              <a:t>) minimal. </a:t>
            </a:r>
          </a:p>
          <a:p>
            <a:pPr marL="571500" indent="-457200" defTabSz="457200">
              <a:buSzPct val="100000"/>
              <a:buAutoNum type="arabicPeriod"/>
              <a:defRPr sz="1500">
                <a:latin typeface="Calibri"/>
                <a:ea typeface="Calibri"/>
                <a:cs typeface="Calibri"/>
                <a:sym typeface="Calibri"/>
              </a:defRPr>
            </a:pPr>
            <a:r>
              <a:t>Novel bercerita lewat bahasa, sedangkan naskah (</a:t>
            </a:r>
            <a:r>
              <a:rPr i="1"/>
              <a:t>screenplay</a:t>
            </a:r>
            <a:r>
              <a:t>) lewat visual. </a:t>
            </a:r>
            <a:br/>
            <a:r>
              <a:t/>
            </a:r>
            <a:br/>
            <a:r>
              <a:rPr b="1"/>
              <a:t>John Costello</a:t>
            </a:r>
          </a:p>
          <a:p>
            <a:pPr algn="just" defTabSz="457200">
              <a:defRPr sz="1500">
                <a:latin typeface="Calibri"/>
                <a:ea typeface="Calibri"/>
                <a:cs typeface="Calibri"/>
                <a:sym typeface="Calibri"/>
              </a:defRPr>
            </a:pPr>
            <a:endParaRPr b="1"/>
          </a:p>
          <a:p>
            <a:pPr algn="just" defTabSz="457200">
              <a:defRPr sz="1500">
                <a:latin typeface="Calibri"/>
                <a:ea typeface="Calibri"/>
                <a:cs typeface="Calibri"/>
                <a:sym typeface="Calibri"/>
              </a:defRPr>
            </a:pP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65" name="Google Shape;165;p31"/>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68" name="Google Shape;168;p31"/>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69" name="Google Shape;169;p31"/>
          <p:cNvSpPr txBox="1">
            <a:spLocks noGrp="1"/>
          </p:cNvSpPr>
          <p:nvPr>
            <p:ph type="subTitle" idx="1"/>
          </p:nvPr>
        </p:nvSpPr>
        <p:spPr>
          <a:xfrm>
            <a:off x="7532016" y="4864000"/>
            <a:ext cx="1619284" cy="188767"/>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14"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15" name="Content Placeholder 2"/>
          <p:cNvSpPr txBox="1"/>
          <p:nvPr/>
        </p:nvSpPr>
        <p:spPr>
          <a:xfrm>
            <a:off x="3954807" y="1451345"/>
            <a:ext cx="4703519"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marL="457200" indent="-457200" algn="just" defTabSz="457200">
              <a:buSzPct val="100000"/>
              <a:buAutoNum type="arabicPeriod"/>
              <a:defRPr sz="1500">
                <a:latin typeface="Calibri"/>
                <a:ea typeface="Calibri"/>
                <a:cs typeface="Calibri"/>
                <a:sym typeface="Calibri"/>
              </a:defRPr>
            </a:pPr>
            <a:r>
              <a:t>Ide Awal </a:t>
            </a:r>
          </a:p>
          <a:p>
            <a:pPr marL="457200" indent="-457200" algn="just" defTabSz="457200">
              <a:buSzPct val="100000"/>
              <a:buAutoNum type="arabicPeriod"/>
              <a:defRPr sz="1500">
                <a:latin typeface="Calibri"/>
                <a:ea typeface="Calibri"/>
                <a:cs typeface="Calibri"/>
                <a:sym typeface="Calibri"/>
              </a:defRPr>
            </a:pPr>
            <a:r>
              <a:t>Logline</a:t>
            </a:r>
          </a:p>
          <a:p>
            <a:pPr marL="457200" indent="-457200" algn="just" defTabSz="457200">
              <a:buSzPct val="100000"/>
              <a:buAutoNum type="arabicPeriod"/>
              <a:defRPr sz="1500">
                <a:latin typeface="Calibri"/>
                <a:ea typeface="Calibri"/>
                <a:cs typeface="Calibri"/>
                <a:sym typeface="Calibri"/>
              </a:defRPr>
            </a:pPr>
            <a:r>
              <a:t>Treatment </a:t>
            </a:r>
          </a:p>
          <a:p>
            <a:pPr marL="457200" indent="-457200" algn="just" defTabSz="457200">
              <a:buSzPct val="100000"/>
              <a:buAutoNum type="arabicPeriod"/>
              <a:defRPr sz="1500">
                <a:latin typeface="Calibri"/>
                <a:ea typeface="Calibri"/>
                <a:cs typeface="Calibri"/>
                <a:sym typeface="Calibri"/>
              </a:defRPr>
            </a:pPr>
            <a:r>
              <a:t>Script (naskah) – Naskah jadi, isinya sudah detail dan digunakan untuk kepentingan produksi</a:t>
            </a:r>
          </a:p>
        </p:txBody>
      </p:sp>
      <p:sp>
        <p:nvSpPr>
          <p:cNvPr id="16" name="&gt; PROSES PEMBUATAN"/>
          <p:cNvSpPr txBox="1"/>
          <p:nvPr/>
        </p:nvSpPr>
        <p:spPr>
          <a:xfrm>
            <a:off x="3734587" y="867598"/>
            <a:ext cx="2673375"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PROSES PEMBUATAN</a:t>
            </a:r>
          </a:p>
        </p:txBody>
      </p:sp>
      <p:pic>
        <p:nvPicPr>
          <p:cNvPr id="17" name="Picture 16" descr="Picture 4"/>
          <p:cNvPicPr>
            <a:picLocks noChangeAspect="1"/>
          </p:cNvPicPr>
          <p:nvPr/>
        </p:nvPicPr>
        <p:blipFill>
          <a:blip r:embed="rId4">
            <a:extLst/>
          </a:blip>
          <a:stretch>
            <a:fillRect/>
          </a:stretch>
        </p:blipFill>
        <p:spPr>
          <a:xfrm>
            <a:off x="407769" y="1527546"/>
            <a:ext cx="3371749" cy="2108878"/>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76" name="Google Shape;176;p32"/>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0" name="Google Shape;180;p32"/>
          <p:cNvSpPr txBox="1">
            <a:spLocks noGrp="1"/>
          </p:cNvSpPr>
          <p:nvPr>
            <p:ph type="subTitle" idx="1"/>
          </p:nvPr>
        </p:nvSpPr>
        <p:spPr>
          <a:xfrm>
            <a:off x="7437748" y="4864000"/>
            <a:ext cx="1713552" cy="144274"/>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0" name="SCRIPT (NASKAH/ SKENARIO)"/>
          <p:cNvSpPr txBox="1"/>
          <p:nvPr/>
        </p:nvSpPr>
        <p:spPr>
          <a:xfrm>
            <a:off x="671373" y="623154"/>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1" name="Content Placeholder 2"/>
          <p:cNvSpPr txBox="1"/>
          <p:nvPr/>
        </p:nvSpPr>
        <p:spPr>
          <a:xfrm>
            <a:off x="186841" y="1182287"/>
            <a:ext cx="8764691"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algn="just" defTabSz="457200">
              <a:defRPr sz="1500">
                <a:latin typeface="Calibri"/>
                <a:ea typeface="Calibri"/>
                <a:cs typeface="Calibri"/>
                <a:sym typeface="Calibri"/>
              </a:defRPr>
            </a:pPr>
            <a:r>
              <a:t>Terjemahkan ide kamu dalam sebuag Logline. Logline disebut juga Premise, adalah sebuah kalimat yang menjelaskan keseluruhan cerita dalam video/ film kita.</a:t>
            </a:r>
            <a:br/>
            <a:r>
              <a:t/>
            </a:r>
            <a:br/>
            <a:r>
              <a:t>Cara membuat logline yang mudah :</a:t>
            </a:r>
          </a:p>
          <a:p>
            <a:pPr algn="just" defTabSz="457200">
              <a:defRPr sz="1500" b="1">
                <a:latin typeface="Calibri"/>
                <a:ea typeface="Calibri"/>
                <a:cs typeface="Calibri"/>
                <a:sym typeface="Calibri"/>
              </a:defRPr>
            </a:pPr>
            <a:r>
              <a:t>1. Deskripsikan karakter utama dalam video/film kamu, tetapi tidak jangan diberikan nama terlebih dahulu</a:t>
            </a:r>
            <a:br/>
            <a:r>
              <a:rPr b="0"/>
              <a:t>Contoh : Seorang mantan polisi</a:t>
            </a:r>
          </a:p>
          <a:p>
            <a:pPr algn="just" defTabSz="457200">
              <a:defRPr sz="1500" b="1">
                <a:latin typeface="Calibri"/>
                <a:ea typeface="Calibri"/>
                <a:cs typeface="Calibri"/>
                <a:sym typeface="Calibri"/>
              </a:defRPr>
            </a:pPr>
            <a:r>
              <a:t>2. Berikan kata şifat dalam karakter tersebut</a:t>
            </a:r>
          </a:p>
          <a:p>
            <a:pPr algn="just" defTabSz="457200">
              <a:defRPr sz="1500">
                <a:latin typeface="Calibri"/>
                <a:ea typeface="Calibri"/>
                <a:cs typeface="Calibri"/>
                <a:sym typeface="Calibri"/>
              </a:defRPr>
            </a:pPr>
            <a:r>
              <a:t>Contoh : Seorang mantan polisi </a:t>
            </a:r>
            <a:r>
              <a:rPr b="1" i="1"/>
              <a:t>yang pemabuk</a:t>
            </a:r>
            <a:r>
              <a:rPr i="1"/>
              <a:t> </a:t>
            </a:r>
            <a:br>
              <a:rPr i="1"/>
            </a:br>
            <a:r>
              <a:rPr b="1" i="1"/>
              <a:t>3. </a:t>
            </a:r>
            <a:r>
              <a:rPr b="1"/>
              <a:t>Berikan goal/ tujuan dari karakter utama tersebut</a:t>
            </a:r>
            <a:br>
              <a:rPr b="1"/>
            </a:br>
            <a:r>
              <a:t>Contoh : Seorang mantan polisi yang pemabuk</a:t>
            </a:r>
            <a:r>
              <a:rPr b="1"/>
              <a:t> sedang </a:t>
            </a:r>
            <a:r>
              <a:rPr b="1" i="1"/>
              <a:t>mencari anaknya</a:t>
            </a:r>
            <a:endParaRPr u="sng"/>
          </a:p>
          <a:p>
            <a:pPr algn="just" defTabSz="457200">
              <a:defRPr sz="1500" b="1">
                <a:latin typeface="Calibri"/>
                <a:ea typeface="Calibri"/>
                <a:cs typeface="Calibri"/>
                <a:sym typeface="Calibri"/>
              </a:defRPr>
            </a:pPr>
            <a:r>
              <a:t>4. Berikan lawan untuk karakter tersebut. Bisa berupa karakter lainnya, bisa berupa kondisi yang buruk, bisa berupa tantangan, yang membuat cerita kamu menjadi bergerak maju</a:t>
            </a:r>
            <a:br/>
            <a:r>
              <a:rPr b="0"/>
              <a:t>Contoh : Seorang mantan polisi yang pemabuk sedang mencari anaknya </a:t>
            </a:r>
            <a:r>
              <a:rPr i="1"/>
              <a:t>yang diculik oleh mantan rekan kerjanya sendiri.</a:t>
            </a:r>
          </a:p>
          <a:p>
            <a:pPr algn="just" defTabSz="457200">
              <a:defRPr sz="1500">
                <a:latin typeface="Calibri"/>
                <a:ea typeface="Calibri"/>
                <a:cs typeface="Calibri"/>
                <a:sym typeface="Calibri"/>
              </a:defRPr>
            </a:pPr>
            <a:endParaRPr i="1"/>
          </a:p>
          <a:p>
            <a:pPr algn="just" defTabSz="457200">
              <a:defRPr sz="1500">
                <a:latin typeface="Calibri"/>
                <a:ea typeface="Calibri"/>
                <a:cs typeface="Calibri"/>
                <a:sym typeface="Calibri"/>
              </a:defRPr>
            </a:pPr>
            <a:endParaRPr i="1"/>
          </a:p>
        </p:txBody>
      </p:sp>
      <p:sp>
        <p:nvSpPr>
          <p:cNvPr id="22" name="&gt; IDE TO LOGLINE"/>
          <p:cNvSpPr txBox="1"/>
          <p:nvPr/>
        </p:nvSpPr>
        <p:spPr>
          <a:xfrm>
            <a:off x="4087672" y="623154"/>
            <a:ext cx="2148509"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IDE TO LOGLINE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478100" y="4864000"/>
            <a:ext cx="1673200" cy="279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11" name="SCRIPT (NASKAH/ SKENARIO)"/>
          <p:cNvSpPr txBox="1"/>
          <p:nvPr/>
        </p:nvSpPr>
        <p:spPr>
          <a:xfrm>
            <a:off x="718582" y="1184737"/>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15" name="Content Placeholder 2"/>
          <p:cNvSpPr txBox="1"/>
          <p:nvPr/>
        </p:nvSpPr>
        <p:spPr>
          <a:xfrm>
            <a:off x="234050" y="1743870"/>
            <a:ext cx="8764691"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algn="just" defTabSz="457200">
              <a:defRPr sz="1500">
                <a:latin typeface="Calibri"/>
                <a:ea typeface="Calibri"/>
                <a:cs typeface="Calibri"/>
                <a:sym typeface="Calibri"/>
              </a:defRPr>
            </a:pPr>
            <a:endParaRPr/>
          </a:p>
          <a:p>
            <a:pPr algn="just" defTabSz="457200">
              <a:defRPr sz="1500" b="1">
                <a:latin typeface="Calibri"/>
                <a:ea typeface="Calibri"/>
                <a:cs typeface="Calibri"/>
                <a:sym typeface="Calibri"/>
              </a:defRPr>
            </a:pPr>
            <a:r>
              <a:t>5. Pastikan karakter utama aktif dalam menghadapi lawan/ tantangan yang dihadapi</a:t>
            </a:r>
            <a:br/>
            <a:r>
              <a:rPr b="0"/>
              <a:t>Contoh : Seorang mantan polisi yang pemabuk </a:t>
            </a:r>
            <a:r>
              <a:rPr i="1"/>
              <a:t>memutuskan berhenti minum alcohol karena harus </a:t>
            </a:r>
            <a:r>
              <a:rPr b="0"/>
              <a:t>mencari anaknya yang diculik oleh mantan rekan kerjanya sendiri</a:t>
            </a:r>
          </a:p>
          <a:p>
            <a:pPr algn="just" defTabSz="457200">
              <a:defRPr sz="1500" b="1">
                <a:latin typeface="Calibri"/>
                <a:ea typeface="Calibri"/>
                <a:cs typeface="Calibri"/>
                <a:sym typeface="Calibri"/>
              </a:defRPr>
            </a:pPr>
            <a:r>
              <a:t>6. Tambahkan hal/ alasan yang membuat karakter utama tidak mempunyai alasan lain untuk mundur (tidak ada jalan lain selain harus menghadapi lawan/ tantanan)</a:t>
            </a:r>
          </a:p>
          <a:p>
            <a:pPr algn="just" defTabSz="457200">
              <a:defRPr sz="1500">
                <a:latin typeface="Calibri"/>
                <a:ea typeface="Calibri"/>
                <a:cs typeface="Calibri"/>
                <a:sym typeface="Calibri"/>
              </a:defRPr>
            </a:pPr>
            <a:r>
              <a:t>Contoh : </a:t>
            </a:r>
            <a:r>
              <a:rPr b="1" i="1"/>
              <a:t>Untuk menyelamatkan anak perempuannya</a:t>
            </a:r>
            <a:r>
              <a:t>, Seorang mantan polisi yang pemabuk memutuskan berhenti minum alcohol karena harus mencari anaknya yang diculik oleh mantan rekan kerjanya sendiri</a:t>
            </a:r>
          </a:p>
          <a:p>
            <a:pPr algn="just" defTabSz="457200">
              <a:defRPr sz="1500">
                <a:latin typeface="Calibri"/>
                <a:ea typeface="Calibri"/>
                <a:cs typeface="Calibri"/>
                <a:sym typeface="Calibri"/>
              </a:defRPr>
            </a:pPr>
            <a:endParaRPr/>
          </a:p>
          <a:p>
            <a:pPr algn="just" defTabSz="457200">
              <a:defRPr sz="1500">
                <a:latin typeface="Calibri"/>
                <a:ea typeface="Calibri"/>
                <a:cs typeface="Calibri"/>
                <a:sym typeface="Calibri"/>
              </a:defRPr>
            </a:pPr>
            <a:endParaRPr/>
          </a:p>
          <a:p>
            <a:pPr algn="just" defTabSz="457200">
              <a:defRPr sz="1500">
                <a:latin typeface="Calibri"/>
                <a:ea typeface="Calibri"/>
                <a:cs typeface="Calibri"/>
                <a:sym typeface="Calibri"/>
              </a:defRPr>
            </a:pPr>
            <a:endParaRPr/>
          </a:p>
          <a:p>
            <a:pPr algn="just" defTabSz="457200">
              <a:defRPr sz="1500">
                <a:latin typeface="Calibri"/>
                <a:ea typeface="Calibri"/>
                <a:cs typeface="Calibri"/>
                <a:sym typeface="Calibri"/>
              </a:defRPr>
            </a:pPr>
            <a:endParaRPr/>
          </a:p>
        </p:txBody>
      </p:sp>
      <p:sp>
        <p:nvSpPr>
          <p:cNvPr id="16" name="&gt; IDE TO LOGLINE"/>
          <p:cNvSpPr txBox="1"/>
          <p:nvPr/>
        </p:nvSpPr>
        <p:spPr>
          <a:xfrm>
            <a:off x="4134881" y="1184737"/>
            <a:ext cx="2148509"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IDE TO LOGLINE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dirty="0">
                <a:solidFill>
                  <a:srgbClr val="0F3570"/>
                </a:solidFill>
                <a:latin typeface="Bebas Neue"/>
                <a:ea typeface="Bebas Neue"/>
                <a:cs typeface="Bebas Neue"/>
                <a:sym typeface="Bebas Neue"/>
              </a:rPr>
              <a:t>DTS </a:t>
            </a:r>
            <a:r>
              <a:rPr lang="id" sz="1500" dirty="0" smtClean="0">
                <a:solidFill>
                  <a:srgbClr val="0F3570"/>
                </a:solidFill>
                <a:latin typeface="Bebas Neue"/>
                <a:ea typeface="Bebas Neue"/>
                <a:cs typeface="Bebas Neue"/>
                <a:sym typeface="Bebas Neue"/>
              </a:rPr>
              <a:t>2021</a:t>
            </a:r>
            <a:endParaRPr sz="1500" dirty="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503736" y="4864000"/>
            <a:ext cx="1647564"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20"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1" name="Content Placeholder 2"/>
          <p:cNvSpPr txBox="1"/>
          <p:nvPr/>
        </p:nvSpPr>
        <p:spPr>
          <a:xfrm>
            <a:off x="341757" y="1198131"/>
            <a:ext cx="8460486"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algn="just" defTabSz="457200">
              <a:defRPr sz="1500">
                <a:latin typeface="Calibri"/>
                <a:ea typeface="Calibri"/>
                <a:cs typeface="Calibri"/>
                <a:sym typeface="Calibri"/>
              </a:defRPr>
            </a:pPr>
            <a:endParaRPr dirty="0"/>
          </a:p>
          <a:p>
            <a:pPr algn="just" defTabSz="457200">
              <a:defRPr sz="1500">
                <a:latin typeface="Calibri"/>
                <a:ea typeface="Calibri"/>
                <a:cs typeface="Calibri"/>
                <a:sym typeface="Calibri"/>
              </a:defRPr>
            </a:pPr>
            <a:r>
              <a:rPr dirty="0"/>
              <a:t>Treatment adalah sketsa sebuah skenario yang akan menjadi kerangka cerita.</a:t>
            </a:r>
            <a:br>
              <a:rPr dirty="0"/>
            </a:br>
            <a:r>
              <a:rPr dirty="0"/>
              <a:t/>
            </a:r>
            <a:br>
              <a:rPr dirty="0"/>
            </a:br>
            <a:r>
              <a:rPr dirty="0"/>
              <a:t>Fungsi utama treatment adalah membuat sketsa penataan konstruksi dramatik. Dengan sketsa ini maka di mungkinkan untuk mengubah urutan peristiwa pada sinopsis yang telah dibuat hingga di temukan sebuah ramuan plot yang proporsional dan tepat. </a:t>
            </a:r>
          </a:p>
          <a:p>
            <a:pPr algn="just" defTabSz="457200">
              <a:defRPr sz="1500">
                <a:latin typeface="Calibri"/>
                <a:ea typeface="Calibri"/>
                <a:cs typeface="Calibri"/>
                <a:sym typeface="Calibri"/>
              </a:defRPr>
            </a:pPr>
            <a:endParaRPr dirty="0"/>
          </a:p>
          <a:p>
            <a:pPr algn="just" defTabSz="457200">
              <a:defRPr sz="1500">
                <a:latin typeface="Calibri"/>
                <a:ea typeface="Calibri"/>
                <a:cs typeface="Calibri"/>
                <a:sym typeface="Calibri"/>
              </a:defRPr>
            </a:pPr>
            <a:r>
              <a:rPr dirty="0"/>
              <a:t>Treatment sering juga disebut Director Treatment karena dalam treatment terdapat gambaran apa saja yang akan disampaikan oleh Director dalam Video/ Film seperti bagaimana cara mengeksekusi layout sampai final artwork, apa saja yang harus di shot, referensi-referensi, sampai timeline kerja.</a:t>
            </a:r>
          </a:p>
          <a:p>
            <a:pPr algn="just" defTabSz="457200">
              <a:defRPr sz="1500">
                <a:latin typeface="Calibri"/>
                <a:ea typeface="Calibri"/>
                <a:cs typeface="Calibri"/>
                <a:sym typeface="Calibri"/>
              </a:defRPr>
            </a:pPr>
            <a:endParaRPr dirty="0"/>
          </a:p>
          <a:p>
            <a:pPr algn="just" defTabSz="457200">
              <a:defRPr sz="1500">
                <a:latin typeface="Calibri"/>
                <a:ea typeface="Calibri"/>
                <a:cs typeface="Calibri"/>
                <a:sym typeface="Calibri"/>
              </a:defRPr>
            </a:pPr>
            <a:r>
              <a:rPr dirty="0"/>
              <a:t>Dalam industri film, Treatment di buat untuk proposal ke Produser.</a:t>
            </a:r>
          </a:p>
          <a:p>
            <a:pPr algn="just" defTabSz="457200">
              <a:defRPr sz="1500">
                <a:latin typeface="Calibri"/>
                <a:ea typeface="Calibri"/>
                <a:cs typeface="Calibri"/>
                <a:sym typeface="Calibri"/>
              </a:defRPr>
            </a:pPr>
            <a:r>
              <a:rPr dirty="0"/>
              <a:t>Dalam industri video commercial, Treatment dibuat untuk proposal ke Klien.</a:t>
            </a:r>
          </a:p>
          <a:p>
            <a:pPr algn="just" defTabSz="457200">
              <a:defRPr sz="1500">
                <a:latin typeface="Calibri"/>
                <a:ea typeface="Calibri"/>
                <a:cs typeface="Calibri"/>
                <a:sym typeface="Calibri"/>
              </a:defRPr>
            </a:pPr>
            <a:endParaRPr dirty="0"/>
          </a:p>
          <a:p>
            <a:pPr algn="just" defTabSz="457200">
              <a:defRPr sz="1500">
                <a:latin typeface="Calibri"/>
                <a:ea typeface="Calibri"/>
                <a:cs typeface="Calibri"/>
                <a:sym typeface="Calibri"/>
              </a:defRPr>
            </a:pPr>
            <a:r>
              <a:rPr dirty="0"/>
              <a:t>Pembahasan Treatment akan dibahas lebih dalam di materi </a:t>
            </a:r>
            <a:r>
              <a:rPr b="1" i="1" dirty="0"/>
              <a:t>Director Treatment</a:t>
            </a:r>
          </a:p>
          <a:p>
            <a:pPr algn="just" defTabSz="457200">
              <a:defRPr sz="1500">
                <a:latin typeface="Calibri"/>
                <a:ea typeface="Calibri"/>
                <a:cs typeface="Calibri"/>
                <a:sym typeface="Calibri"/>
              </a:defRPr>
            </a:pPr>
            <a:endParaRPr b="1" i="1" dirty="0"/>
          </a:p>
          <a:p>
            <a:pPr algn="just" defTabSz="457200">
              <a:defRPr sz="1500">
                <a:latin typeface="Calibri"/>
                <a:ea typeface="Calibri"/>
                <a:cs typeface="Calibri"/>
                <a:sym typeface="Calibri"/>
              </a:defRPr>
            </a:pPr>
            <a:endParaRPr b="1" i="1" dirty="0"/>
          </a:p>
        </p:txBody>
      </p:sp>
      <p:sp>
        <p:nvSpPr>
          <p:cNvPr id="22" name="&gt; LOGLINE TO TREATMENT"/>
          <p:cNvSpPr txBox="1"/>
          <p:nvPr/>
        </p:nvSpPr>
        <p:spPr>
          <a:xfrm>
            <a:off x="3734587" y="867598"/>
            <a:ext cx="3126460"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LOGLINE TO TREATMENT</a:t>
            </a:r>
          </a:p>
        </p:txBody>
      </p:sp>
    </p:spTree>
    <p:extLst>
      <p:ext uri="{BB962C8B-B14F-4D97-AF65-F5344CB8AC3E}">
        <p14:creationId xmlns:p14="http://schemas.microsoft.com/office/powerpoint/2010/main" val="106445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91" name="Google Shape;191;p33"/>
          <p:cNvSpPr txBox="1">
            <a:spLocks noGrp="1"/>
          </p:cNvSpPr>
          <p:nvPr>
            <p:ph type="subTitle" idx="1"/>
          </p:nvPr>
        </p:nvSpPr>
        <p:spPr>
          <a:xfrm>
            <a:off x="7343480" y="4864000"/>
            <a:ext cx="1807820" cy="242878"/>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17"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18" name="Content Placeholder 2"/>
          <p:cNvSpPr txBox="1"/>
          <p:nvPr/>
        </p:nvSpPr>
        <p:spPr>
          <a:xfrm>
            <a:off x="3832916" y="1261631"/>
            <a:ext cx="4867727"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algn="just" defTabSz="457200">
              <a:defRPr sz="1500">
                <a:latin typeface="Calibri"/>
                <a:ea typeface="Calibri"/>
                <a:cs typeface="Calibri"/>
                <a:sym typeface="Calibri"/>
              </a:defRPr>
            </a:pPr>
            <a:r>
              <a:t>Script terdiri dari adegan per adegan yang menggambarkan cerita secara deskriptif dan kronologis dari visual dan audio. Tiap adegan diberi nomor scene dan dimulai dengan deskripsi setting, lalu action dan dialog.</a:t>
            </a:r>
            <a:endParaRPr b="1" i="1"/>
          </a:p>
          <a:p>
            <a:pPr algn="just" defTabSz="457200">
              <a:defRPr sz="1500">
                <a:latin typeface="Calibri"/>
                <a:ea typeface="Calibri"/>
                <a:cs typeface="Calibri"/>
                <a:sym typeface="Calibri"/>
              </a:defRPr>
            </a:pPr>
            <a:endParaRPr b="1" i="1"/>
          </a:p>
          <a:p>
            <a:pPr algn="just" defTabSz="457200">
              <a:defRPr sz="1500">
                <a:latin typeface="Calibri"/>
                <a:ea typeface="Calibri"/>
                <a:cs typeface="Calibri"/>
                <a:sym typeface="Calibri"/>
              </a:defRPr>
            </a:pPr>
            <a:r>
              <a:t>Script yang bagus :</a:t>
            </a:r>
          </a:p>
          <a:p>
            <a:pPr marL="140367" indent="-140367" algn="just" defTabSz="457200">
              <a:buSzPct val="100000"/>
              <a:buChar char="•"/>
              <a:defRPr>
                <a:latin typeface="Calibri"/>
                <a:ea typeface="Calibri"/>
                <a:cs typeface="Calibri"/>
                <a:sym typeface="Calibri"/>
              </a:defRPr>
            </a:pPr>
            <a:r>
              <a:t>Jalan ceritanya dapat dipahami dengan jernih</a:t>
            </a:r>
          </a:p>
          <a:p>
            <a:pPr marL="140367" indent="-140367" algn="just" defTabSz="457200">
              <a:buSzPct val="100000"/>
              <a:buChar char="•"/>
              <a:defRPr>
                <a:latin typeface="Calibri"/>
                <a:ea typeface="Calibri"/>
                <a:cs typeface="Calibri"/>
                <a:sym typeface="Calibri"/>
              </a:defRPr>
            </a:pPr>
            <a:r>
              <a:t>Kreatif dalam menggunakan bahasa film (bahasa gambar dan suara)</a:t>
            </a:r>
          </a:p>
          <a:p>
            <a:pPr marL="140367" indent="-140367" algn="just" defTabSz="457200">
              <a:buSzPct val="100000"/>
              <a:buChar char="•"/>
              <a:defRPr>
                <a:latin typeface="Calibri"/>
                <a:ea typeface="Calibri"/>
                <a:cs typeface="Calibri"/>
                <a:sym typeface="Calibri"/>
              </a:defRPr>
            </a:pPr>
            <a:r>
              <a:t>Bagus tangga dramatiknya</a:t>
            </a:r>
          </a:p>
          <a:p>
            <a:pPr marL="140367" indent="-140367" algn="just" defTabSz="457200">
              <a:buSzPct val="100000"/>
              <a:buChar char="•"/>
              <a:defRPr>
                <a:latin typeface="Calibri"/>
                <a:ea typeface="Calibri"/>
                <a:cs typeface="Calibri"/>
                <a:sym typeface="Calibri"/>
              </a:defRPr>
            </a:pPr>
            <a:r>
              <a:t>Mudah disimpulkan isi cerita yang di kandungnya</a:t>
            </a:r>
          </a:p>
        </p:txBody>
      </p:sp>
      <p:pic>
        <p:nvPicPr>
          <p:cNvPr id="19" name="Picture 5" descr="Picture 5"/>
          <p:cNvPicPr>
            <a:picLocks noChangeAspect="1"/>
          </p:cNvPicPr>
          <p:nvPr/>
        </p:nvPicPr>
        <p:blipFill>
          <a:blip r:embed="rId4">
            <a:extLst/>
          </a:blip>
          <a:stretch>
            <a:fillRect/>
          </a:stretch>
        </p:blipFill>
        <p:spPr>
          <a:xfrm>
            <a:off x="352209" y="1304802"/>
            <a:ext cx="3303910" cy="3303910"/>
          </a:xfrm>
          <a:prstGeom prst="rect">
            <a:avLst/>
          </a:prstGeom>
          <a:ln w="12700">
            <a:miter lim="400000"/>
          </a:ln>
        </p:spPr>
      </p:pic>
    </p:spTree>
    <p:extLst>
      <p:ext uri="{BB962C8B-B14F-4D97-AF65-F5344CB8AC3E}">
        <p14:creationId xmlns:p14="http://schemas.microsoft.com/office/powerpoint/2010/main" val="148908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91" name="Google Shape;191;p33"/>
          <p:cNvSpPr txBox="1">
            <a:spLocks noGrp="1"/>
          </p:cNvSpPr>
          <p:nvPr>
            <p:ph type="subTitle" idx="1"/>
          </p:nvPr>
        </p:nvSpPr>
        <p:spPr>
          <a:xfrm>
            <a:off x="7378017" y="4864000"/>
            <a:ext cx="1773283" cy="17113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29" name="Google Shape;464;p29"/>
          <p:cNvSpPr/>
          <p:nvPr/>
        </p:nvSpPr>
        <p:spPr>
          <a:xfrm>
            <a:off x="6052706" y="2594134"/>
            <a:ext cx="124594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FFFFFF"/>
                </a:solidFill>
                <a:latin typeface="Arial"/>
                <a:ea typeface="Arial"/>
                <a:cs typeface="Arial"/>
                <a:sym typeface="Arial"/>
              </a:rPr>
              <a:t>Landasan</a:t>
            </a:r>
            <a:endParaRPr sz="1200" b="0" i="0" u="none" strike="noStrike" cap="none">
              <a:solidFill>
                <a:srgbClr val="FFFFFF"/>
              </a:solidFill>
              <a:latin typeface="Arial"/>
              <a:ea typeface="Arial"/>
              <a:cs typeface="Arial"/>
              <a:sym typeface="Arial"/>
            </a:endParaRPr>
          </a:p>
        </p:txBody>
      </p:sp>
      <p:sp>
        <p:nvSpPr>
          <p:cNvPr id="30"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rPr dirty="0"/>
              <a:t>SCRIPT (NASKAH/ SKENARIO)</a:t>
            </a:r>
          </a:p>
        </p:txBody>
      </p:sp>
      <p:sp>
        <p:nvSpPr>
          <p:cNvPr id="31" name="Content Placeholder 2"/>
          <p:cNvSpPr txBox="1"/>
          <p:nvPr/>
        </p:nvSpPr>
        <p:spPr>
          <a:xfrm>
            <a:off x="3832916" y="1528331"/>
            <a:ext cx="4867727"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defTabSz="457200">
              <a:defRPr sz="2400" b="1">
                <a:latin typeface="Calibri"/>
                <a:ea typeface="Calibri"/>
                <a:cs typeface="Calibri"/>
                <a:sym typeface="Calibri"/>
              </a:defRPr>
            </a:pPr>
            <a:r>
              <a:rPr dirty="0"/>
              <a:t>Show, dont tell</a:t>
            </a:r>
            <a:br>
              <a:rPr dirty="0"/>
            </a:br>
            <a:r>
              <a:rPr dirty="0"/>
              <a:t>Think visually</a:t>
            </a:r>
            <a:br>
              <a:rPr dirty="0"/>
            </a:br>
            <a:r>
              <a:rPr dirty="0"/>
              <a:t/>
            </a:r>
            <a:br>
              <a:rPr dirty="0"/>
            </a:br>
            <a:r>
              <a:rPr sz="1500" b="0" dirty="0"/>
              <a:t>Contoh: dialog  Buddy sedang marah, “Aku marah!” agak sulit untuk dideskripsikan bentuk marahnya, sebaiknya digunakan kalimat seperti “ Mata Buddy membesar, rahangnya menggretak karena giginya beradu, tangannya mengepal dengan kuat. “</a:t>
            </a:r>
            <a:endParaRPr sz="1500" dirty="0"/>
          </a:p>
        </p:txBody>
      </p:sp>
      <p:pic>
        <p:nvPicPr>
          <p:cNvPr id="32" name="Picture 6" descr="Picture 6"/>
          <p:cNvPicPr>
            <a:picLocks noChangeAspect="1"/>
          </p:cNvPicPr>
          <p:nvPr/>
        </p:nvPicPr>
        <p:blipFill>
          <a:blip r:embed="rId4">
            <a:extLst/>
          </a:blip>
          <a:stretch>
            <a:fillRect/>
          </a:stretch>
        </p:blipFill>
        <p:spPr>
          <a:xfrm>
            <a:off x="437102" y="1527043"/>
            <a:ext cx="3134123" cy="2089414"/>
          </a:xfrm>
          <a:prstGeom prst="rect">
            <a:avLst/>
          </a:prstGeom>
          <a:ln w="12700">
            <a:miter lim="400000"/>
          </a:ln>
        </p:spPr>
      </p:pic>
    </p:spTree>
    <p:extLst>
      <p:ext uri="{BB962C8B-B14F-4D97-AF65-F5344CB8AC3E}">
        <p14:creationId xmlns:p14="http://schemas.microsoft.com/office/powerpoint/2010/main" val="53094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190"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191" name="Content Placeholder 2"/>
          <p:cNvSpPr txBox="1"/>
          <p:nvPr/>
        </p:nvSpPr>
        <p:spPr>
          <a:xfrm>
            <a:off x="3832916" y="1528331"/>
            <a:ext cx="4867727" cy="4525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pPr marL="160420" indent="-160420" defTabSz="457200">
              <a:spcBef>
                <a:spcPts val="500"/>
              </a:spcBef>
              <a:buSzPct val="100000"/>
              <a:buChar char="•"/>
              <a:defRPr sz="1600">
                <a:latin typeface="Calibri"/>
                <a:ea typeface="Calibri"/>
                <a:cs typeface="Calibri"/>
                <a:sym typeface="Calibri"/>
              </a:defRPr>
            </a:pPr>
            <a:r>
              <a:t>Nama Orang</a:t>
            </a:r>
          </a:p>
          <a:p>
            <a:pPr marL="160420" indent="-160420" defTabSz="457200">
              <a:spcBef>
                <a:spcPts val="500"/>
              </a:spcBef>
              <a:buSzPct val="100000"/>
              <a:buChar char="•"/>
              <a:defRPr sz="1600">
                <a:latin typeface="Calibri"/>
                <a:ea typeface="Calibri"/>
                <a:cs typeface="Calibri"/>
                <a:sym typeface="Calibri"/>
              </a:defRPr>
            </a:pPr>
            <a:r>
              <a:t>Suara</a:t>
            </a:r>
          </a:p>
          <a:p>
            <a:pPr marL="160420" indent="-160420" defTabSz="457200">
              <a:spcBef>
                <a:spcPts val="500"/>
              </a:spcBef>
              <a:buSzPct val="100000"/>
              <a:buChar char="•"/>
              <a:defRPr sz="1600">
                <a:latin typeface="Calibri"/>
                <a:ea typeface="Calibri"/>
                <a:cs typeface="Calibri"/>
                <a:sym typeface="Calibri"/>
              </a:defRPr>
            </a:pPr>
            <a:r>
              <a:t>Scene Title</a:t>
            </a:r>
          </a:p>
          <a:p>
            <a:pPr marL="160420" indent="-160420" defTabSz="457200">
              <a:spcBef>
                <a:spcPts val="500"/>
              </a:spcBef>
              <a:buSzPct val="100000"/>
              <a:buChar char="•"/>
              <a:defRPr sz="1600">
                <a:latin typeface="Calibri"/>
                <a:ea typeface="Calibri"/>
                <a:cs typeface="Calibri"/>
                <a:sym typeface="Calibri"/>
              </a:defRPr>
            </a:pPr>
            <a:r>
              <a:t>Waktu</a:t>
            </a:r>
          </a:p>
          <a:p>
            <a:pPr marL="160420" indent="-160420" defTabSz="457200">
              <a:spcBef>
                <a:spcPts val="500"/>
              </a:spcBef>
              <a:buSzPct val="100000"/>
              <a:buChar char="•"/>
              <a:defRPr sz="1600">
                <a:latin typeface="Calibri"/>
                <a:ea typeface="Calibri"/>
                <a:cs typeface="Calibri"/>
                <a:sym typeface="Calibri"/>
              </a:defRPr>
            </a:pPr>
            <a:r>
              <a:t>Istilah-istilah</a:t>
            </a:r>
          </a:p>
          <a:p>
            <a:pPr marL="160420" indent="-160420" defTabSz="457200">
              <a:spcBef>
                <a:spcPts val="500"/>
              </a:spcBef>
              <a:buSzPct val="100000"/>
              <a:buChar char="•"/>
              <a:defRPr sz="1600">
                <a:latin typeface="Calibri"/>
                <a:ea typeface="Calibri"/>
                <a:cs typeface="Calibri"/>
                <a:sym typeface="Calibri"/>
              </a:defRPr>
            </a:pPr>
            <a:r>
              <a:t>Penekanan sesuatu </a:t>
            </a:r>
          </a:p>
        </p:txBody>
      </p:sp>
      <p:sp>
        <p:nvSpPr>
          <p:cNvPr id="192" name="&gt; ATURAN HURUF CAPITAL / CAPS LOCK"/>
          <p:cNvSpPr txBox="1"/>
          <p:nvPr/>
        </p:nvSpPr>
        <p:spPr>
          <a:xfrm>
            <a:off x="3734587" y="867598"/>
            <a:ext cx="4590872"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ATURAN HURUF CAPITAL / CAPS LOCK</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6915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CRIPT (NASKAH/ SKENARIO)"/>
          <p:cNvSpPr txBox="1"/>
          <p:nvPr/>
        </p:nvSpPr>
        <p:spPr>
          <a:xfrm>
            <a:off x="318288" y="559101"/>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rPr dirty="0"/>
              <a:t>SCRIPT (NASKAH/ SKENARIO)</a:t>
            </a:r>
          </a:p>
        </p:txBody>
      </p:sp>
      <p:sp>
        <p:nvSpPr>
          <p:cNvPr id="201" name="&gt; ATURAN HURUF CAPITAL / CAPS LOCK"/>
          <p:cNvSpPr txBox="1"/>
          <p:nvPr/>
        </p:nvSpPr>
        <p:spPr>
          <a:xfrm>
            <a:off x="3734587" y="559101"/>
            <a:ext cx="4590872"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ATURAN HURUF CAPITAL / CAPS LOCK</a:t>
            </a:r>
          </a:p>
        </p:txBody>
      </p:sp>
      <p:pic>
        <p:nvPicPr>
          <p:cNvPr id="202" name="Picture 3" descr="Picture 3"/>
          <p:cNvPicPr>
            <a:picLocks noChangeAspect="1"/>
          </p:cNvPicPr>
          <p:nvPr/>
        </p:nvPicPr>
        <p:blipFill>
          <a:blip r:embed="rId2">
            <a:extLst/>
          </a:blip>
          <a:stretch>
            <a:fillRect/>
          </a:stretch>
        </p:blipFill>
        <p:spPr>
          <a:xfrm>
            <a:off x="25400" y="778634"/>
            <a:ext cx="5596802" cy="4197602"/>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pic>
        <p:nvPicPr>
          <p:cNvPr id="194" name="Picture 3" descr="Picture 3"/>
          <p:cNvPicPr>
            <a:picLocks noChangeAspect="1"/>
          </p:cNvPicPr>
          <p:nvPr/>
        </p:nvPicPr>
        <p:blipFill>
          <a:blip r:embed="rId4">
            <a:extLst/>
          </a:blip>
          <a:stretch>
            <a:fillRect/>
          </a:stretch>
        </p:blipFill>
        <p:spPr>
          <a:xfrm>
            <a:off x="4848760" y="1198006"/>
            <a:ext cx="4731017" cy="3548263"/>
          </a:xfrm>
          <a:prstGeom prst="rect">
            <a:avLst/>
          </a:prstGeom>
          <a:ln w="12700">
            <a:miter lim="400000"/>
          </a:ln>
        </p:spPr>
      </p:pic>
    </p:spTree>
    <p:extLst>
      <p:ext uri="{BB962C8B-B14F-4D97-AF65-F5344CB8AC3E}">
        <p14:creationId xmlns:p14="http://schemas.microsoft.com/office/powerpoint/2010/main" val="1152368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2118859" y="1229711"/>
            <a:ext cx="4786438" cy="6621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US" sz="2800" dirty="0" err="1" smtClean="0">
                <a:solidFill>
                  <a:srgbClr val="00F4AD"/>
                </a:solidFill>
                <a:latin typeface="Arial Rounded MT Bold" charset="0"/>
                <a:ea typeface="Arial Rounded MT Bold" charset="0"/>
                <a:cs typeface="Arial Rounded MT Bold" charset="0"/>
                <a:sym typeface="Bebas Neue"/>
              </a:rPr>
              <a:t>Cakupan</a:t>
            </a:r>
            <a:r>
              <a:rPr lang="en-US" sz="2800" dirty="0" smtClean="0">
                <a:solidFill>
                  <a:srgbClr val="00F4AD"/>
                </a:solidFill>
                <a:latin typeface="Arial Rounded MT Bold" charset="0"/>
                <a:ea typeface="Arial Rounded MT Bold" charset="0"/>
                <a:cs typeface="Arial Rounded MT Bold" charset="0"/>
                <a:sym typeface="Bebas Neue"/>
              </a:rPr>
              <a:t> Unit </a:t>
            </a:r>
            <a:r>
              <a:rPr lang="en-US" sz="2800" dirty="0" err="1" smtClean="0">
                <a:solidFill>
                  <a:srgbClr val="00F4AD"/>
                </a:solidFill>
                <a:latin typeface="Arial Rounded MT Bold" charset="0"/>
                <a:ea typeface="Arial Rounded MT Bold" charset="0"/>
                <a:cs typeface="Arial Rounded MT Bold" charset="0"/>
                <a:sym typeface="Bebas Neue"/>
              </a:rPr>
              <a:t>Kompetensi</a:t>
            </a:r>
            <a:endParaRPr sz="2800" dirty="0">
              <a:solidFill>
                <a:srgbClr val="00F4AD"/>
              </a:solidFill>
              <a:latin typeface="Arial Rounded MT Bold" charset="0"/>
              <a:ea typeface="Arial Rounded MT Bold" charset="0"/>
              <a:cs typeface="Arial Rounded MT Bold" charset="0"/>
              <a:sym typeface="Bebas Neue"/>
            </a:endParaRPr>
          </a:p>
        </p:txBody>
      </p:sp>
      <p:graphicFrame>
        <p:nvGraphicFramePr>
          <p:cNvPr id="7" name="Table 6"/>
          <p:cNvGraphicFramePr>
            <a:graphicFrameLocks noGrp="1"/>
          </p:cNvGraphicFramePr>
          <p:nvPr>
            <p:extLst>
              <p:ext uri="{D42A27DB-BD31-4B8C-83A1-F6EECF244321}">
                <p14:modId xmlns:p14="http://schemas.microsoft.com/office/powerpoint/2010/main" val="1130085639"/>
              </p:ext>
            </p:extLst>
          </p:nvPr>
        </p:nvGraphicFramePr>
        <p:xfrm>
          <a:off x="2879836" y="1938527"/>
          <a:ext cx="5475889" cy="300227"/>
        </p:xfrm>
        <a:graphic>
          <a:graphicData uri="http://schemas.openxmlformats.org/drawingml/2006/table">
            <a:tbl>
              <a:tblPr>
                <a:tableStyleId>{5C22544A-7EE6-4342-B048-85BDC9FD1C3A}</a:tableStyleId>
              </a:tblPr>
              <a:tblGrid>
                <a:gridCol w="1397875"/>
                <a:gridCol w="1292772"/>
                <a:gridCol w="1156138"/>
                <a:gridCol w="1030014"/>
                <a:gridCol w="599090"/>
              </a:tblGrid>
              <a:tr h="300227">
                <a:tc>
                  <a:txBody>
                    <a:bodyPr/>
                    <a:lstStyle/>
                    <a:p>
                      <a:pPr>
                        <a:lnSpc>
                          <a:spcPct val="116000"/>
                        </a:lnSpc>
                        <a:spcAft>
                          <a:spcPts val="0"/>
                        </a:spcAft>
                      </a:pPr>
                      <a:r>
                        <a:rPr lang="id-ID" sz="1000" dirty="0">
                          <a:effectLst/>
                        </a:rPr>
                        <a:t>UNIT KOMPETENSI</a:t>
                      </a:r>
                      <a:endParaRPr lang="en-US" sz="1000" dirty="0">
                        <a:effectLst/>
                        <a:latin typeface="Arial" charset="0"/>
                        <a:ea typeface="Arial" charset="0"/>
                      </a:endParaRPr>
                    </a:p>
                  </a:txBody>
                  <a:tcPr marL="56212" marR="56212" marT="56212" marB="56212" anchor="ctr"/>
                </a:tc>
                <a:tc>
                  <a:txBody>
                    <a:bodyPr/>
                    <a:lstStyle/>
                    <a:p>
                      <a:pPr>
                        <a:lnSpc>
                          <a:spcPct val="116000"/>
                        </a:lnSpc>
                        <a:spcAft>
                          <a:spcPts val="0"/>
                        </a:spcAft>
                      </a:pPr>
                      <a:r>
                        <a:rPr lang="id-ID" sz="1000">
                          <a:effectLst/>
                        </a:rPr>
                        <a:t>KODE UNIT</a:t>
                      </a:r>
                      <a:endParaRPr lang="en-US" sz="1000">
                        <a:effectLst/>
                        <a:latin typeface="Arial" charset="0"/>
                        <a:ea typeface="Arial" charset="0"/>
                      </a:endParaRPr>
                    </a:p>
                  </a:txBody>
                  <a:tcPr marL="56212" marR="56212" marT="56212" marB="56212" anchor="ctr"/>
                </a:tc>
                <a:tc>
                  <a:txBody>
                    <a:bodyPr/>
                    <a:lstStyle/>
                    <a:p>
                      <a:pPr algn="ctr">
                        <a:lnSpc>
                          <a:spcPct val="116000"/>
                        </a:lnSpc>
                        <a:spcAft>
                          <a:spcPts val="0"/>
                        </a:spcAft>
                      </a:pPr>
                      <a:r>
                        <a:rPr lang="id-ID" sz="1000">
                          <a:effectLst/>
                        </a:rPr>
                        <a:t>PENGETAHUAN</a:t>
                      </a:r>
                      <a:endParaRPr lang="en-US" sz="1000">
                        <a:effectLst/>
                        <a:latin typeface="Arial" charset="0"/>
                        <a:ea typeface="Arial" charset="0"/>
                      </a:endParaRPr>
                    </a:p>
                  </a:txBody>
                  <a:tcPr marL="56212" marR="56212" marT="56212" marB="56212" anchor="ctr"/>
                </a:tc>
                <a:tc>
                  <a:txBody>
                    <a:bodyPr/>
                    <a:lstStyle/>
                    <a:p>
                      <a:pPr algn="ctr">
                        <a:lnSpc>
                          <a:spcPct val="116000"/>
                        </a:lnSpc>
                        <a:spcAft>
                          <a:spcPts val="0"/>
                        </a:spcAft>
                      </a:pPr>
                      <a:r>
                        <a:rPr lang="id-ID" sz="900" dirty="0">
                          <a:effectLst/>
                        </a:rPr>
                        <a:t>KETERAMPILAN</a:t>
                      </a:r>
                      <a:endParaRPr lang="en-US" sz="900" dirty="0">
                        <a:effectLst/>
                        <a:latin typeface="Arial" charset="0"/>
                        <a:ea typeface="Arial" charset="0"/>
                      </a:endParaRPr>
                    </a:p>
                  </a:txBody>
                  <a:tcPr marL="56212" marR="56212" marT="56212" marB="56212" anchor="ctr"/>
                </a:tc>
                <a:tc>
                  <a:txBody>
                    <a:bodyPr/>
                    <a:lstStyle/>
                    <a:p>
                      <a:pPr algn="ctr">
                        <a:lnSpc>
                          <a:spcPct val="116000"/>
                        </a:lnSpc>
                        <a:spcAft>
                          <a:spcPts val="0"/>
                        </a:spcAft>
                      </a:pPr>
                      <a:r>
                        <a:rPr lang="id-ID" sz="900" dirty="0">
                          <a:effectLst/>
                        </a:rPr>
                        <a:t>JUMLAH</a:t>
                      </a:r>
                      <a:endParaRPr lang="en-US" sz="900" dirty="0">
                        <a:effectLst/>
                        <a:latin typeface="Arial" charset="0"/>
                        <a:ea typeface="Arial" charset="0"/>
                      </a:endParaRPr>
                    </a:p>
                  </a:txBody>
                  <a:tcPr marL="56212" marR="56212" marT="56212" marB="56212" anchor="ct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83440821"/>
              </p:ext>
            </p:extLst>
          </p:nvPr>
        </p:nvGraphicFramePr>
        <p:xfrm>
          <a:off x="1157603" y="2251753"/>
          <a:ext cx="7198122" cy="1869846"/>
        </p:xfrm>
        <a:graphic>
          <a:graphicData uri="http://schemas.openxmlformats.org/drawingml/2006/table">
            <a:tbl>
              <a:tblPr>
                <a:tableStyleId>{5C22544A-7EE6-4342-B048-85BDC9FD1C3A}</a:tableStyleId>
              </a:tblPr>
              <a:tblGrid>
                <a:gridCol w="337848"/>
                <a:gridCol w="1456969"/>
                <a:gridCol w="1338923"/>
                <a:gridCol w="1285592"/>
                <a:gridCol w="1140736"/>
                <a:gridCol w="1041149"/>
                <a:gridCol w="596905"/>
              </a:tblGrid>
              <a:tr h="556132">
                <a:tc>
                  <a:txBody>
                    <a:bodyPr/>
                    <a:lstStyle/>
                    <a:p>
                      <a:pPr>
                        <a:lnSpc>
                          <a:spcPct val="115000"/>
                        </a:lnSpc>
                        <a:spcAft>
                          <a:spcPts val="0"/>
                        </a:spcAft>
                      </a:pPr>
                      <a:r>
                        <a:rPr lang="en-US" sz="1000">
                          <a:effectLst/>
                        </a:rPr>
                        <a:t>4.</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Mengevaluasi Hasil Pembuatan Aset Audio</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Mengevaluasi Hasil Pembuatan Aset Audio</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J.59MTM00.013.1</a:t>
                      </a:r>
                      <a:endParaRPr lang="en-US" sz="100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1</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1</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2</a:t>
                      </a:r>
                      <a:endParaRPr lang="en-US" sz="1000" dirty="0">
                        <a:effectLst/>
                        <a:latin typeface="Arial" charset="0"/>
                        <a:ea typeface="Arial" charset="0"/>
                      </a:endParaRPr>
                    </a:p>
                  </a:txBody>
                  <a:tcPr marL="56212" marR="56212" marT="56212" marB="56212" anchor="ctr"/>
                </a:tc>
              </a:tr>
              <a:tr h="708854">
                <a:tc>
                  <a:txBody>
                    <a:bodyPr/>
                    <a:lstStyle/>
                    <a:p>
                      <a:pPr>
                        <a:lnSpc>
                          <a:spcPct val="115000"/>
                        </a:lnSpc>
                        <a:spcAft>
                          <a:spcPts val="0"/>
                        </a:spcAft>
                      </a:pPr>
                      <a:r>
                        <a:rPr lang="en-US" sz="1000">
                          <a:effectLst/>
                        </a:rPr>
                        <a:t>5.</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en-US" sz="1000">
                          <a:effectLst/>
                        </a:rPr>
                        <a:t>Membuat Aset Audio</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Membuat Aset Audio Berdasarkan Langkah Kerja Yang Telah Ditetapkan</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J.59MTM00.015.1</a:t>
                      </a:r>
                      <a:endParaRPr lang="en-US" sz="100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1</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1</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2</a:t>
                      </a:r>
                      <a:endParaRPr lang="en-US" sz="1000" dirty="0">
                        <a:effectLst/>
                        <a:latin typeface="Arial" charset="0"/>
                        <a:ea typeface="Arial" charset="0"/>
                      </a:endParaRPr>
                    </a:p>
                  </a:txBody>
                  <a:tcPr marL="56212" marR="56212" marT="56212" marB="56212" anchor="ctr"/>
                </a:tc>
              </a:tr>
              <a:tr h="403410">
                <a:tc>
                  <a:txBody>
                    <a:bodyPr/>
                    <a:lstStyle/>
                    <a:p>
                      <a:pPr>
                        <a:lnSpc>
                          <a:spcPct val="115000"/>
                        </a:lnSpc>
                        <a:spcAft>
                          <a:spcPts val="0"/>
                        </a:spcAft>
                      </a:pPr>
                      <a:r>
                        <a:rPr lang="en-US" sz="1000">
                          <a:effectLst/>
                        </a:rPr>
                        <a:t>6.</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Merencanakan Arah Kebutuhan Teknik</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Merencanakan Arah Kebutuhan Teknik</a:t>
                      </a:r>
                      <a:endParaRPr lang="en-US" sz="1000">
                        <a:effectLst/>
                        <a:latin typeface="Arial" charset="0"/>
                        <a:ea typeface="Arial" charset="0"/>
                      </a:endParaRPr>
                    </a:p>
                  </a:txBody>
                  <a:tcPr marL="56212" marR="56212" marT="56212" marB="56212" anchor="ctr"/>
                </a:tc>
                <a:tc>
                  <a:txBody>
                    <a:bodyPr/>
                    <a:lstStyle/>
                    <a:p>
                      <a:pPr>
                        <a:lnSpc>
                          <a:spcPct val="115000"/>
                        </a:lnSpc>
                        <a:spcAft>
                          <a:spcPts val="0"/>
                        </a:spcAft>
                      </a:pPr>
                      <a:r>
                        <a:rPr lang="id-ID" sz="1000">
                          <a:effectLst/>
                        </a:rPr>
                        <a:t>J.59MTM00.016.1</a:t>
                      </a:r>
                      <a:endParaRPr lang="en-US" sz="100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2</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2</a:t>
                      </a:r>
                      <a:endParaRPr lang="en-US" sz="1000" dirty="0">
                        <a:effectLst/>
                        <a:latin typeface="Arial" charset="0"/>
                        <a:ea typeface="Arial" charset="0"/>
                      </a:endParaRPr>
                    </a:p>
                  </a:txBody>
                  <a:tcPr marL="56212" marR="56212" marT="56212" marB="56212" anchor="ctr"/>
                </a:tc>
                <a:tc>
                  <a:txBody>
                    <a:bodyPr/>
                    <a:lstStyle/>
                    <a:p>
                      <a:pPr algn="ctr">
                        <a:lnSpc>
                          <a:spcPct val="115000"/>
                        </a:lnSpc>
                        <a:spcAft>
                          <a:spcPts val="0"/>
                        </a:spcAft>
                      </a:pPr>
                      <a:r>
                        <a:rPr lang="en-US" sz="1000" dirty="0" smtClean="0">
                          <a:effectLst/>
                        </a:rPr>
                        <a:t>4</a:t>
                      </a:r>
                      <a:endParaRPr lang="en-US" sz="1000" dirty="0">
                        <a:effectLst/>
                        <a:latin typeface="Arial" charset="0"/>
                        <a:ea typeface="Arial" charset="0"/>
                      </a:endParaRPr>
                    </a:p>
                  </a:txBody>
                  <a:tcPr marL="56212" marR="56212" marT="56212" marB="56212" anchor="ctr"/>
                </a:tc>
              </a:tr>
            </a:tbl>
          </a:graphicData>
        </a:graphic>
      </p:graphicFrame>
    </p:spTree>
    <p:extLst>
      <p:ext uri="{BB962C8B-B14F-4D97-AF65-F5344CB8AC3E}">
        <p14:creationId xmlns:p14="http://schemas.microsoft.com/office/powerpoint/2010/main" val="305417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09"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10" name="&gt; Istilah-Istilah dalam yang masuk/dipakai Script"/>
          <p:cNvSpPr txBox="1"/>
          <p:nvPr/>
        </p:nvSpPr>
        <p:spPr>
          <a:xfrm>
            <a:off x="3734587" y="867598"/>
            <a:ext cx="524946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Istilah-Istilah dalam yang masuk/dipakai Script</a:t>
            </a:r>
          </a:p>
        </p:txBody>
      </p:sp>
      <p:sp>
        <p:nvSpPr>
          <p:cNvPr id="211" name="MAIN TITLE…"/>
          <p:cNvSpPr txBox="1">
            <a:spLocks noGrp="1"/>
          </p:cNvSpPr>
          <p:nvPr>
            <p:ph type="body" idx="1"/>
          </p:nvPr>
        </p:nvSpPr>
        <p:spPr>
          <a:xfrm>
            <a:off x="304800" y="1371600"/>
            <a:ext cx="8229600" cy="4525963"/>
          </a:xfrm>
          <a:prstGeom prst="rect">
            <a:avLst/>
          </a:prstGeom>
        </p:spPr>
        <p:txBody>
          <a:bodyPr lIns="45718" tIns="45718" rIns="45718" bIns="45718"/>
          <a:lstStyle/>
          <a:p>
            <a:pPr marL="0" indent="0" algn="just" defTabSz="457200">
              <a:lnSpc>
                <a:spcPct val="80000"/>
              </a:lnSpc>
              <a:spcBef>
                <a:spcPts val="400"/>
              </a:spcBef>
              <a:buSzTx/>
              <a:buNone/>
              <a:defRPr sz="1500" b="1"/>
            </a:pPr>
            <a:r>
              <a:t>MAIN TITLE</a:t>
            </a:r>
          </a:p>
          <a:p>
            <a:pPr marL="0" indent="0" algn="just" defTabSz="457200">
              <a:lnSpc>
                <a:spcPct val="80000"/>
              </a:lnSpc>
              <a:spcBef>
                <a:spcPts val="400"/>
              </a:spcBef>
              <a:buSzTx/>
              <a:buNone/>
              <a:defRPr sz="1500"/>
            </a:pPr>
            <a:r>
              <a:t>Judul cerita pada film</a:t>
            </a:r>
          </a:p>
          <a:p>
            <a:pPr marL="0" indent="0" defTabSz="457200">
              <a:lnSpc>
                <a:spcPct val="80000"/>
              </a:lnSpc>
              <a:spcBef>
                <a:spcPts val="400"/>
              </a:spcBef>
              <a:buSzTx/>
              <a:buNone/>
              <a:defRPr sz="1500"/>
            </a:pPr>
            <a:endParaRPr/>
          </a:p>
          <a:p>
            <a:pPr marL="0" indent="0" defTabSz="457200">
              <a:lnSpc>
                <a:spcPct val="80000"/>
              </a:lnSpc>
              <a:spcBef>
                <a:spcPts val="400"/>
              </a:spcBef>
              <a:buSzTx/>
              <a:buNone/>
              <a:defRPr sz="1500" b="1"/>
            </a:pPr>
            <a:r>
              <a:t>MONTAGE</a:t>
            </a:r>
          </a:p>
          <a:p>
            <a:pPr marL="0" indent="0" defTabSz="457200">
              <a:lnSpc>
                <a:spcPct val="80000"/>
              </a:lnSpc>
              <a:spcBef>
                <a:spcPts val="400"/>
              </a:spcBef>
              <a:buSzTx/>
              <a:buNone/>
              <a:defRPr sz="1500"/>
            </a:pPr>
            <a:r>
              <a:t>Beberapa gambar yang menunjukkan adegan berurutan dan mengalir. Bisa juga menunjukkan beberapa lokasi yang berbeda, tetapi merupakan satu rangkaian cerita</a:t>
            </a:r>
          </a:p>
          <a:p>
            <a:pPr marL="0" indent="0" defTabSz="457200">
              <a:lnSpc>
                <a:spcPct val="80000"/>
              </a:lnSpc>
              <a:spcBef>
                <a:spcPts val="400"/>
              </a:spcBef>
              <a:buSzTx/>
              <a:buNone/>
              <a:defRPr sz="1500"/>
            </a:pPr>
            <a:endParaRPr/>
          </a:p>
          <a:p>
            <a:pPr marL="0" indent="0" algn="just" defTabSz="457200">
              <a:lnSpc>
                <a:spcPct val="80000"/>
              </a:lnSpc>
              <a:spcBef>
                <a:spcPts val="400"/>
              </a:spcBef>
              <a:buSzTx/>
              <a:buNone/>
              <a:defRPr sz="1500" b="1"/>
            </a:pPr>
            <a:r>
              <a:t>OS (ONLY SOUND)</a:t>
            </a:r>
          </a:p>
          <a:p>
            <a:pPr marL="0" indent="0" algn="just" defTabSz="457200">
              <a:lnSpc>
                <a:spcPct val="80000"/>
              </a:lnSpc>
              <a:spcBef>
                <a:spcPts val="400"/>
              </a:spcBef>
              <a:buSzTx/>
              <a:buNone/>
              <a:defRPr sz="1500"/>
            </a:pPr>
            <a:r>
              <a:t>Suara orang yang terdengar dari tempat lain; berbeda tempat dengan tokoh yang mendengarnya.</a:t>
            </a:r>
          </a:p>
          <a:p>
            <a:pPr marL="0" indent="0" algn="just" defTabSz="457200">
              <a:lnSpc>
                <a:spcPct val="80000"/>
              </a:lnSpc>
              <a:spcBef>
                <a:spcPts val="400"/>
              </a:spcBef>
              <a:buSzTx/>
              <a:buNone/>
              <a:defRPr sz="1500"/>
            </a:pPr>
            <a:endParaRPr/>
          </a:p>
          <a:p>
            <a:pPr marL="0" indent="0" algn="just" defTabSz="457200">
              <a:lnSpc>
                <a:spcPct val="80000"/>
              </a:lnSpc>
              <a:spcBef>
                <a:spcPts val="400"/>
              </a:spcBef>
              <a:buSzTx/>
              <a:buNone/>
              <a:defRPr sz="1500" b="1"/>
            </a:pPr>
            <a:r>
              <a:t>SFX (SOUND EFFECT)</a:t>
            </a:r>
          </a:p>
          <a:p>
            <a:pPr marL="0" indent="0" algn="just" defTabSz="457200">
              <a:lnSpc>
                <a:spcPct val="80000"/>
              </a:lnSpc>
              <a:spcBef>
                <a:spcPts val="400"/>
              </a:spcBef>
              <a:buSzTx/>
              <a:buNone/>
              <a:defRPr sz="1500"/>
            </a:pPr>
            <a:r>
              <a:t>Untuk suara yang dihasilkan di luar suara manusia dan ilustrasi musik. Misalnya, suara telepon berdering, bel sekolah, dll.</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84672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19" name="&gt; Istilah-Istilah dalam yang masuk/dipakai Script"/>
          <p:cNvSpPr txBox="1"/>
          <p:nvPr/>
        </p:nvSpPr>
        <p:spPr>
          <a:xfrm>
            <a:off x="3734587" y="867598"/>
            <a:ext cx="524946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Istilah-Istilah dalam yang masuk/dipakai Script</a:t>
            </a:r>
          </a:p>
        </p:txBody>
      </p:sp>
      <p:sp>
        <p:nvSpPr>
          <p:cNvPr id="220" name="VO (VOICE OVER)…"/>
          <p:cNvSpPr txBox="1">
            <a:spLocks noGrp="1"/>
          </p:cNvSpPr>
          <p:nvPr>
            <p:ph type="body" idx="1"/>
          </p:nvPr>
        </p:nvSpPr>
        <p:spPr>
          <a:xfrm>
            <a:off x="304800" y="1371600"/>
            <a:ext cx="8229600" cy="4525963"/>
          </a:xfrm>
          <a:prstGeom prst="rect">
            <a:avLst/>
          </a:prstGeom>
        </p:spPr>
        <p:txBody>
          <a:bodyPr lIns="45718" tIns="45718" rIns="45718" bIns="45718"/>
          <a:lstStyle/>
          <a:p>
            <a:pPr marL="0" indent="0" algn="just" defTabSz="457200">
              <a:lnSpc>
                <a:spcPct val="80000"/>
              </a:lnSpc>
              <a:spcBef>
                <a:spcPts val="400"/>
              </a:spcBef>
              <a:buSzTx/>
              <a:buNone/>
              <a:defRPr sz="1500" b="1"/>
            </a:pPr>
            <a:r>
              <a:t>VO (VOICE OVER)</a:t>
            </a:r>
          </a:p>
          <a:p>
            <a:pPr marL="0" indent="0" algn="just" defTabSz="457200">
              <a:lnSpc>
                <a:spcPct val="80000"/>
              </a:lnSpc>
              <a:spcBef>
                <a:spcPts val="400"/>
              </a:spcBef>
              <a:buSzTx/>
              <a:buNone/>
              <a:defRPr sz="1500"/>
            </a:pPr>
            <a:r>
              <a:t>Orang yang berbicara dalam hati. Suara yang terdengar dari pelakon namun bibir tidak bergerak</a:t>
            </a:r>
            <a:br/>
            <a:r>
              <a:t/>
            </a:r>
            <a:br/>
            <a:r>
              <a:rPr b="1"/>
              <a:t>INSERT</a:t>
            </a:r>
          </a:p>
          <a:p>
            <a:pPr marL="0" indent="36576" defTabSz="457200">
              <a:lnSpc>
                <a:spcPct val="80000"/>
              </a:lnSpc>
              <a:spcBef>
                <a:spcPts val="500"/>
              </a:spcBef>
              <a:buSzTx/>
              <a:buNone/>
              <a:defRPr sz="1500"/>
            </a:pPr>
            <a:r>
              <a:t>Sisipan adegan pendek, tetapi penting di dalam satu </a:t>
            </a:r>
            <a:r>
              <a:rPr i="1"/>
              <a:t>scene</a:t>
            </a:r>
            <a:br>
              <a:rPr i="1"/>
            </a:br>
            <a:r>
              <a:rPr i="1"/>
              <a:t/>
            </a:r>
            <a:br>
              <a:rPr i="1"/>
            </a:br>
            <a:r>
              <a:rPr b="1"/>
              <a:t>INTERCUT</a:t>
            </a:r>
          </a:p>
          <a:p>
            <a:pPr marL="0" indent="36576" defTabSz="457200">
              <a:lnSpc>
                <a:spcPct val="80000"/>
              </a:lnSpc>
              <a:spcBef>
                <a:spcPts val="500"/>
              </a:spcBef>
              <a:buSzTx/>
              <a:buNone/>
              <a:defRPr sz="1500"/>
            </a:pPr>
            <a:r>
              <a:t>Perpindahan dengan cepat dari satu adegan ke adegan lain yang berbeda dalam satu kesatuan cerita</a:t>
            </a:r>
            <a:br/>
            <a:r>
              <a:t/>
            </a:r>
            <a:br/>
            <a:r>
              <a:rPr b="1"/>
              <a:t>INT. (INTERIOR)</a:t>
            </a:r>
          </a:p>
          <a:p>
            <a:pPr marL="0" indent="36576" defTabSz="457200">
              <a:lnSpc>
                <a:spcPct val="80000"/>
              </a:lnSpc>
              <a:spcBef>
                <a:spcPts val="500"/>
              </a:spcBef>
              <a:buSzTx/>
              <a:buNone/>
              <a:defRPr sz="1500"/>
            </a:pPr>
            <a:r>
              <a:t>Pengambilan gambar di dalam ruangan pada jarak jauh. Biasanya untuk gambar yang terlihat secara keseluruhan</a:t>
            </a:r>
          </a:p>
          <a:p>
            <a:pPr marL="0" indent="36576" defTabSz="457200">
              <a:lnSpc>
                <a:spcPct val="80000"/>
              </a:lnSpc>
              <a:spcBef>
                <a:spcPts val="500"/>
              </a:spcBef>
              <a:buSzTx/>
              <a:buNone/>
              <a:defRPr sz="1500" b="1"/>
            </a:pPr>
            <a:r>
              <a:t/>
            </a:r>
            <a:br/>
            <a:r>
              <a:t>EXT.(EXTERIOR)</a:t>
            </a:r>
          </a:p>
          <a:p>
            <a:pPr marL="0" indent="36576" defTabSz="457200">
              <a:lnSpc>
                <a:spcPct val="80000"/>
              </a:lnSpc>
              <a:spcBef>
                <a:spcPts val="500"/>
              </a:spcBef>
              <a:buSzTx/>
              <a:buNone/>
              <a:defRPr sz="1700"/>
            </a:pPr>
            <a:r>
              <a:t>Menunjukan tempat pengambilan gambar diluar ruangan.</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2">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21756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27"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28" name="&gt; Istilah-Istilah dalam yang masuk/dipakai Script"/>
          <p:cNvSpPr txBox="1"/>
          <p:nvPr/>
        </p:nvSpPr>
        <p:spPr>
          <a:xfrm>
            <a:off x="3734587" y="867598"/>
            <a:ext cx="524946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Istilah-Istilah dalam yang masuk/dipakai Script</a:t>
            </a:r>
          </a:p>
        </p:txBody>
      </p:sp>
      <p:sp>
        <p:nvSpPr>
          <p:cNvPr id="229" name="CUT BACK TO…"/>
          <p:cNvSpPr txBox="1">
            <a:spLocks noGrp="1"/>
          </p:cNvSpPr>
          <p:nvPr>
            <p:ph type="body" idx="1"/>
          </p:nvPr>
        </p:nvSpPr>
        <p:spPr>
          <a:xfrm>
            <a:off x="304800" y="1371600"/>
            <a:ext cx="8229600" cy="4525963"/>
          </a:xfrm>
          <a:prstGeom prst="rect">
            <a:avLst/>
          </a:prstGeom>
        </p:spPr>
        <p:txBody>
          <a:bodyPr lIns="45718" tIns="45718" rIns="45718" bIns="45718"/>
          <a:lstStyle/>
          <a:p>
            <a:pPr marL="0" indent="0" algn="just" defTabSz="457200">
              <a:lnSpc>
                <a:spcPct val="80000"/>
              </a:lnSpc>
              <a:spcBef>
                <a:spcPts val="400"/>
              </a:spcBef>
              <a:buSzTx/>
              <a:buNone/>
              <a:defRPr sz="1400" b="1"/>
            </a:pPr>
            <a:r>
              <a:t>CUT BACK TO</a:t>
            </a:r>
          </a:p>
          <a:p>
            <a:pPr marL="0" indent="0" algn="just" defTabSz="457200">
              <a:lnSpc>
                <a:spcPct val="80000"/>
              </a:lnSpc>
              <a:spcBef>
                <a:spcPts val="400"/>
              </a:spcBef>
              <a:buSzTx/>
              <a:buNone/>
              <a:defRPr sz="1400"/>
            </a:pPr>
            <a:r>
              <a:t>Transisi perpindahan dalam waktu yang cepat untuk kembali ke tempat sebelumnya. Jadi, ada satu kejadian di satu tempat, lalu berpindah ke tempat lain, dan kembali ke tempat semula.</a:t>
            </a:r>
          </a:p>
          <a:p>
            <a:pPr marL="0" indent="0" algn="just" defTabSz="457200">
              <a:lnSpc>
                <a:spcPct val="80000"/>
              </a:lnSpc>
              <a:spcBef>
                <a:spcPts val="400"/>
              </a:spcBef>
              <a:buSzTx/>
              <a:buNone/>
              <a:defRPr sz="1400"/>
            </a:pPr>
            <a:endParaRPr/>
          </a:p>
          <a:p>
            <a:pPr marL="0" indent="0" algn="just" defTabSz="457200">
              <a:lnSpc>
                <a:spcPct val="80000"/>
              </a:lnSpc>
              <a:spcBef>
                <a:spcPts val="400"/>
              </a:spcBef>
              <a:buSzTx/>
              <a:buNone/>
              <a:defRPr sz="1400" b="1"/>
            </a:pPr>
            <a:r>
              <a:t>CUT TO</a:t>
            </a:r>
          </a:p>
          <a:p>
            <a:pPr marL="0" indent="0" algn="just" defTabSz="457200">
              <a:lnSpc>
                <a:spcPct val="80000"/>
              </a:lnSpc>
              <a:spcBef>
                <a:spcPts val="400"/>
              </a:spcBef>
              <a:buSzTx/>
              <a:buNone/>
              <a:defRPr sz="1400"/>
            </a:pPr>
            <a:r>
              <a:t>Perpindahan untuk menggambarkan peristiwa yang terjadi bersamaan, tetapi di tempat yang berbeda atau kelanjutan adegan di hari yang sama.</a:t>
            </a:r>
          </a:p>
          <a:p>
            <a:pPr marL="0" indent="0" algn="just" defTabSz="457200">
              <a:lnSpc>
                <a:spcPct val="80000"/>
              </a:lnSpc>
              <a:spcBef>
                <a:spcPts val="400"/>
              </a:spcBef>
              <a:buSzTx/>
              <a:buNone/>
              <a:defRPr sz="1400"/>
            </a:pPr>
            <a:endParaRPr/>
          </a:p>
          <a:p>
            <a:pPr marL="0" indent="0" algn="just" defTabSz="457200">
              <a:lnSpc>
                <a:spcPct val="80000"/>
              </a:lnSpc>
              <a:spcBef>
                <a:spcPts val="400"/>
              </a:spcBef>
              <a:buSzTx/>
              <a:buNone/>
              <a:defRPr sz="1400" b="1"/>
            </a:pPr>
            <a:r>
              <a:t>DISSOLVE TO</a:t>
            </a:r>
          </a:p>
          <a:p>
            <a:pPr marL="0" indent="0" algn="just" defTabSz="457200">
              <a:lnSpc>
                <a:spcPct val="80000"/>
              </a:lnSpc>
              <a:spcBef>
                <a:spcPts val="400"/>
              </a:spcBef>
              <a:buSzTx/>
              <a:buNone/>
              <a:defRPr sz="1400"/>
            </a:pPr>
            <a:r>
              <a:t>Perpindahan dengan gambar yang semakin lama semakin kabur sebelum berpindah ke adegan berikutnya.</a:t>
            </a:r>
          </a:p>
          <a:p>
            <a:pPr marL="0" indent="0" algn="just" defTabSz="457200">
              <a:lnSpc>
                <a:spcPct val="80000"/>
              </a:lnSpc>
              <a:spcBef>
                <a:spcPts val="400"/>
              </a:spcBef>
              <a:buSzTx/>
              <a:buNone/>
              <a:defRPr sz="1400"/>
            </a:pPr>
            <a:endParaRPr/>
          </a:p>
          <a:p>
            <a:pPr marL="0" indent="0" algn="just" defTabSz="457200">
              <a:lnSpc>
                <a:spcPct val="80000"/>
              </a:lnSpc>
              <a:spcBef>
                <a:spcPts val="400"/>
              </a:spcBef>
              <a:buSzTx/>
              <a:buNone/>
              <a:defRPr sz="1400" b="1"/>
            </a:pPr>
            <a:r>
              <a:t>FLASHBACK</a:t>
            </a:r>
          </a:p>
          <a:p>
            <a:pPr marL="0" indent="0" algn="just" defTabSz="457200">
              <a:lnSpc>
                <a:spcPct val="80000"/>
              </a:lnSpc>
              <a:spcBef>
                <a:spcPts val="400"/>
              </a:spcBef>
              <a:buSzTx/>
              <a:buNone/>
              <a:defRPr sz="1400"/>
            </a:pPr>
            <a:r>
              <a:t>Ulangan atau kilas balik peristiwa. Biasanya, gambarnya dibedakan dengan gambar tayangan sekarang.</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0226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36"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37" name="&gt; Istilah-Istilah dalam yang masuk/dipakai Script"/>
          <p:cNvSpPr txBox="1"/>
          <p:nvPr/>
        </p:nvSpPr>
        <p:spPr>
          <a:xfrm>
            <a:off x="3734587" y="867598"/>
            <a:ext cx="524946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Istilah-Istilah dalam yang masuk/dipakai Script</a:t>
            </a:r>
          </a:p>
        </p:txBody>
      </p:sp>
      <p:sp>
        <p:nvSpPr>
          <p:cNvPr id="238" name="FADE OUT…"/>
          <p:cNvSpPr txBox="1">
            <a:spLocks noGrp="1"/>
          </p:cNvSpPr>
          <p:nvPr>
            <p:ph type="body" idx="1"/>
          </p:nvPr>
        </p:nvSpPr>
        <p:spPr>
          <a:xfrm>
            <a:off x="304800" y="1371600"/>
            <a:ext cx="8229600" cy="4525963"/>
          </a:xfrm>
          <a:prstGeom prst="rect">
            <a:avLst/>
          </a:prstGeom>
        </p:spPr>
        <p:txBody>
          <a:bodyPr lIns="45718" tIns="45718" rIns="45718" bIns="45718"/>
          <a:lstStyle/>
          <a:p>
            <a:pPr marL="0" indent="0" algn="just" defTabSz="457200">
              <a:lnSpc>
                <a:spcPct val="80000"/>
              </a:lnSpc>
              <a:spcBef>
                <a:spcPts val="500"/>
              </a:spcBef>
              <a:buSzTx/>
              <a:buNone/>
              <a:defRPr sz="1500" b="1"/>
            </a:pPr>
            <a:r>
              <a:t>FADE OUT</a:t>
            </a:r>
          </a:p>
          <a:p>
            <a:pPr marL="0" indent="0" algn="just" defTabSz="457200">
              <a:lnSpc>
                <a:spcPct val="80000"/>
              </a:lnSpc>
              <a:spcBef>
                <a:spcPts val="500"/>
              </a:spcBef>
              <a:buSzTx/>
              <a:buNone/>
              <a:defRPr sz="1500"/>
            </a:pPr>
            <a:r>
              <a:t>Perpindahn gambar dari terang ke gelap secara perlahan.</a:t>
            </a:r>
          </a:p>
          <a:p>
            <a:pPr marL="0" indent="0" algn="just" defTabSz="457200">
              <a:lnSpc>
                <a:spcPct val="80000"/>
              </a:lnSpc>
              <a:spcBef>
                <a:spcPts val="500"/>
              </a:spcBef>
              <a:buSzTx/>
              <a:buNone/>
              <a:defRPr sz="1500"/>
            </a:pPr>
            <a:endParaRPr/>
          </a:p>
          <a:p>
            <a:pPr marL="0" indent="0" algn="just" defTabSz="457200">
              <a:lnSpc>
                <a:spcPct val="80000"/>
              </a:lnSpc>
              <a:spcBef>
                <a:spcPts val="500"/>
              </a:spcBef>
              <a:buSzTx/>
              <a:buNone/>
              <a:defRPr sz="1500" b="1"/>
            </a:pPr>
            <a:r>
              <a:t>FADE IN</a:t>
            </a:r>
          </a:p>
          <a:p>
            <a:pPr marL="0" indent="0" algn="just" defTabSz="457200">
              <a:lnSpc>
                <a:spcPct val="80000"/>
              </a:lnSpc>
              <a:spcBef>
                <a:spcPts val="500"/>
              </a:spcBef>
              <a:buSzTx/>
              <a:buNone/>
              <a:defRPr sz="1500"/>
            </a:pPr>
            <a:r>
              <a:t>Perpindahan gambar dari gelap ke terang secara perlahan.</a:t>
            </a:r>
          </a:p>
          <a:p>
            <a:pPr marL="0" indent="0" algn="just" defTabSz="457200">
              <a:lnSpc>
                <a:spcPct val="80000"/>
              </a:lnSpc>
              <a:spcBef>
                <a:spcPts val="500"/>
              </a:spcBef>
              <a:buSzTx/>
              <a:buNone/>
              <a:defRPr sz="1500"/>
            </a:pPr>
            <a:endParaRPr/>
          </a:p>
          <a:p>
            <a:pPr marL="0" indent="0" algn="just" defTabSz="457200">
              <a:lnSpc>
                <a:spcPct val="80000"/>
              </a:lnSpc>
              <a:spcBef>
                <a:spcPts val="500"/>
              </a:spcBef>
              <a:buSzTx/>
              <a:buNone/>
              <a:defRPr sz="1500" b="1"/>
            </a:pPr>
            <a:r>
              <a:t>FLASHES</a:t>
            </a:r>
          </a:p>
          <a:p>
            <a:pPr marL="0" indent="0" algn="just" defTabSz="457200">
              <a:lnSpc>
                <a:spcPct val="80000"/>
              </a:lnSpc>
              <a:spcBef>
                <a:spcPts val="500"/>
              </a:spcBef>
              <a:buSzTx/>
              <a:buNone/>
              <a:defRPr sz="1500"/>
            </a:pPr>
            <a:r>
              <a:t>Penggambaran sesuatu yang belum terjadi dalam waktu cepat; contohnya: orang melamun.</a:t>
            </a:r>
          </a:p>
          <a:p>
            <a:pPr marL="0" indent="0" algn="just" defTabSz="457200">
              <a:lnSpc>
                <a:spcPct val="80000"/>
              </a:lnSpc>
              <a:spcBef>
                <a:spcPts val="500"/>
              </a:spcBef>
              <a:buSzTx/>
              <a:buNone/>
              <a:defRPr sz="1500"/>
            </a:pPr>
            <a:endParaRPr/>
          </a:p>
          <a:p>
            <a:pPr marL="0" indent="0" algn="just" defTabSz="457200">
              <a:lnSpc>
                <a:spcPct val="80000"/>
              </a:lnSpc>
              <a:spcBef>
                <a:spcPts val="500"/>
              </a:spcBef>
              <a:buSzTx/>
              <a:buNone/>
              <a:defRPr sz="1500" b="1"/>
            </a:pPr>
            <a:r>
              <a:t>FREEZE</a:t>
            </a:r>
          </a:p>
          <a:p>
            <a:pPr marL="0" indent="0" algn="just" defTabSz="457200">
              <a:lnSpc>
                <a:spcPct val="80000"/>
              </a:lnSpc>
              <a:spcBef>
                <a:spcPts val="500"/>
              </a:spcBef>
              <a:buSzTx/>
              <a:buNone/>
              <a:defRPr sz="1500"/>
            </a:pPr>
            <a:r>
              <a:t>Aksi pada posisi terakhir. Harus diambil adegan yang terjadi pada tokoh utama dan dapat membuat penonton penasaran sehingga membuat penonton bersedia menunggu kelanjutannya.</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516475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45" name="SCRIPT (NASKAH/ SKENARIO)"/>
          <p:cNvSpPr txBox="1"/>
          <p:nvPr/>
        </p:nvSpPr>
        <p:spPr>
          <a:xfrm>
            <a:off x="318288" y="505459"/>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rPr dirty="0"/>
              <a:t>SCRIPT (NASKAH/ SKENARIO)</a:t>
            </a:r>
          </a:p>
        </p:txBody>
      </p:sp>
      <p:sp>
        <p:nvSpPr>
          <p:cNvPr id="246" name="&gt; Istilah-Istilah dalam yang masuk/dipakai Script"/>
          <p:cNvSpPr txBox="1"/>
          <p:nvPr/>
        </p:nvSpPr>
        <p:spPr>
          <a:xfrm>
            <a:off x="3734587" y="505459"/>
            <a:ext cx="524946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Istilah-Istilah dalam yang masuk/dipakai Script</a:t>
            </a:r>
          </a:p>
        </p:txBody>
      </p:sp>
      <p:sp>
        <p:nvSpPr>
          <p:cNvPr id="247" name="CONT’D (CONTINUITY)…"/>
          <p:cNvSpPr txBox="1">
            <a:spLocks noGrp="1"/>
          </p:cNvSpPr>
          <p:nvPr>
            <p:ph type="body" idx="1"/>
          </p:nvPr>
        </p:nvSpPr>
        <p:spPr>
          <a:xfrm>
            <a:off x="304800" y="1009461"/>
            <a:ext cx="8229600" cy="4525963"/>
          </a:xfrm>
          <a:prstGeom prst="rect">
            <a:avLst/>
          </a:prstGeom>
        </p:spPr>
        <p:txBody>
          <a:bodyPr lIns="45718" tIns="45718" rIns="45718" bIns="45718"/>
          <a:lstStyle/>
          <a:p>
            <a:pPr marL="0" indent="0" algn="just" defTabSz="457200">
              <a:spcBef>
                <a:spcPts val="400"/>
              </a:spcBef>
              <a:buSzTx/>
              <a:buNone/>
              <a:defRPr sz="1500" b="1"/>
            </a:pPr>
            <a:r>
              <a:t>CONT’D (CONTINUITY)</a:t>
            </a:r>
          </a:p>
          <a:p>
            <a:pPr marL="0" indent="0" algn="just" defTabSz="457200">
              <a:spcBef>
                <a:spcPts val="400"/>
              </a:spcBef>
              <a:buSzTx/>
              <a:buNone/>
              <a:defRPr sz="1500"/>
            </a:pPr>
            <a:r>
              <a:t>Kesinambungan antara gambar sebelumya</a:t>
            </a:r>
          </a:p>
          <a:p>
            <a:pPr marL="0" indent="0" algn="just" defTabSz="457200">
              <a:spcBef>
                <a:spcPts val="700"/>
              </a:spcBef>
              <a:buSzTx/>
              <a:buNone/>
              <a:defRPr sz="1500" b="1"/>
            </a:pPr>
            <a:endParaRPr/>
          </a:p>
          <a:p>
            <a:pPr marL="0" indent="0" algn="just" defTabSz="457200">
              <a:spcBef>
                <a:spcPts val="400"/>
              </a:spcBef>
              <a:buSzTx/>
              <a:buNone/>
              <a:defRPr sz="1500" b="1"/>
            </a:pPr>
            <a:r>
              <a:t>POV (POINT OF VIEW)</a:t>
            </a:r>
          </a:p>
          <a:p>
            <a:pPr marL="0" indent="0" algn="just" defTabSz="457200">
              <a:spcBef>
                <a:spcPts val="400"/>
              </a:spcBef>
              <a:buSzTx/>
              <a:buNone/>
              <a:defRPr sz="1500"/>
            </a:pPr>
            <a:r>
              <a:t>Sudut pandang satu atau beberapa tokoh terhadap sesuatu yang memegang peranan penting untuk tokoh yang bersangkutan.</a:t>
            </a:r>
          </a:p>
          <a:p>
            <a:pPr marL="0" indent="0" algn="just" defTabSz="457200">
              <a:spcBef>
                <a:spcPts val="700"/>
              </a:spcBef>
              <a:buSzTx/>
              <a:buNone/>
              <a:defRPr sz="1500"/>
            </a:pPr>
            <a:endParaRPr/>
          </a:p>
          <a:p>
            <a:pPr marL="0" indent="0" algn="just" defTabSz="457200">
              <a:spcBef>
                <a:spcPts val="400"/>
              </a:spcBef>
              <a:buSzTx/>
              <a:buNone/>
              <a:defRPr sz="1500" b="1"/>
            </a:pPr>
            <a:r>
              <a:t>SCENE</a:t>
            </a:r>
          </a:p>
          <a:p>
            <a:pPr marL="0" indent="0" algn="just" defTabSz="457200">
              <a:spcBef>
                <a:spcPts val="400"/>
              </a:spcBef>
              <a:buSzTx/>
              <a:buNone/>
              <a:defRPr sz="1500"/>
            </a:pPr>
            <a:r>
              <a:t>Berarti adegan atau bagian terkecil dari sebuah cerita.</a:t>
            </a:r>
          </a:p>
          <a:p>
            <a:pPr marL="0" indent="0" algn="just" defTabSz="457200">
              <a:spcBef>
                <a:spcPts val="700"/>
              </a:spcBef>
              <a:buSzTx/>
              <a:buNone/>
              <a:defRPr sz="1500"/>
            </a:pPr>
            <a:endParaRPr/>
          </a:p>
          <a:p>
            <a:pPr marL="0" indent="0" algn="just" defTabSz="457200">
              <a:spcBef>
                <a:spcPts val="400"/>
              </a:spcBef>
              <a:buSzTx/>
              <a:buNone/>
              <a:defRPr sz="1500" b="1"/>
            </a:pPr>
            <a:r>
              <a:t>SLOW MOTION</a:t>
            </a:r>
          </a:p>
          <a:p>
            <a:pPr marL="0" indent="0" algn="just" defTabSz="457200">
              <a:spcBef>
                <a:spcPts val="400"/>
              </a:spcBef>
              <a:buSzTx/>
              <a:buNone/>
              <a:defRPr sz="1500"/>
            </a:pPr>
            <a:r>
              <a:t>Gerakan yang lebih lambat dari biasanya. Untuk menunjukkan hal yang dramatis.</a:t>
            </a:r>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8153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54"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55" name="&gt; BENTUK SCRIPT"/>
          <p:cNvSpPr txBox="1"/>
          <p:nvPr/>
        </p:nvSpPr>
        <p:spPr>
          <a:xfrm>
            <a:off x="3734587" y="867598"/>
            <a:ext cx="2080615"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BENTUK SCRIPT</a:t>
            </a:r>
          </a:p>
        </p:txBody>
      </p:sp>
      <p:sp>
        <p:nvSpPr>
          <p:cNvPr id="256" name="Di sesuaikan kebutuhan masing-masing…"/>
          <p:cNvSpPr txBox="1">
            <a:spLocks noGrp="1"/>
          </p:cNvSpPr>
          <p:nvPr>
            <p:ph type="body" idx="1"/>
          </p:nvPr>
        </p:nvSpPr>
        <p:spPr>
          <a:xfrm>
            <a:off x="3986162" y="1257300"/>
            <a:ext cx="4586339" cy="4525963"/>
          </a:xfrm>
          <a:prstGeom prst="rect">
            <a:avLst/>
          </a:prstGeom>
        </p:spPr>
        <p:txBody>
          <a:bodyPr lIns="45718" tIns="45718" rIns="45718" bIns="45718"/>
          <a:lstStyle/>
          <a:p>
            <a:pPr marL="285750" indent="-285750" algn="just" defTabSz="457200">
              <a:lnSpc>
                <a:spcPct val="100000"/>
              </a:lnSpc>
              <a:spcBef>
                <a:spcPts val="0"/>
              </a:spcBef>
              <a:buClrTx/>
              <a:buSzPct val="100000"/>
              <a:defRPr sz="1500"/>
            </a:pPr>
            <a:r>
              <a:t>Di sesuaikan kebutuhan masing-masing </a:t>
            </a:r>
          </a:p>
          <a:p>
            <a:pPr marL="285750" indent="-285750" algn="just" defTabSz="457200">
              <a:lnSpc>
                <a:spcPct val="100000"/>
              </a:lnSpc>
              <a:spcBef>
                <a:spcPts val="0"/>
              </a:spcBef>
              <a:buClrTx/>
              <a:buSzPct val="100000"/>
              <a:defRPr sz="1500"/>
            </a:pPr>
            <a:r>
              <a:t>1 kolom / 2 kolom/ 3 kolom </a:t>
            </a:r>
          </a:p>
          <a:p>
            <a:pPr marL="285750" indent="-285750" algn="just" defTabSz="457200">
              <a:lnSpc>
                <a:spcPct val="100000"/>
              </a:lnSpc>
              <a:spcBef>
                <a:spcPts val="0"/>
              </a:spcBef>
              <a:buClrTx/>
              <a:buSzPct val="100000"/>
              <a:defRPr sz="1500"/>
            </a:pPr>
            <a:r>
              <a:t>Lebih dari 3 kolom</a:t>
            </a:r>
          </a:p>
          <a:p>
            <a:pPr marL="285750" indent="-285750" algn="just" defTabSz="457200">
              <a:lnSpc>
                <a:spcPct val="100000"/>
              </a:lnSpc>
              <a:spcBef>
                <a:spcPts val="0"/>
              </a:spcBef>
              <a:buClrTx/>
              <a:buSzPct val="100000"/>
              <a:defRPr sz="1500"/>
            </a:pPr>
            <a:endParaRPr/>
          </a:p>
          <a:p>
            <a:pPr marL="0" indent="0" algn="just" defTabSz="457200">
              <a:lnSpc>
                <a:spcPct val="100000"/>
              </a:lnSpc>
              <a:spcBef>
                <a:spcPts val="0"/>
              </a:spcBef>
              <a:buSzTx/>
              <a:buNone/>
              <a:defRPr sz="1800"/>
            </a:pPr>
            <a:endParaRPr/>
          </a:p>
          <a:p>
            <a:pPr marL="0" indent="0" algn="just" defTabSz="457200">
              <a:lnSpc>
                <a:spcPct val="100000"/>
              </a:lnSpc>
              <a:spcBef>
                <a:spcPts val="0"/>
              </a:spcBef>
              <a:buSzTx/>
              <a:buNone/>
              <a:defRPr sz="1500" b="1" i="1"/>
            </a:pPr>
            <a:r>
              <a:t>Note : Untuk kebutuhan Video, biasa menggunakan script 2 kolom atau lebbig</a:t>
            </a:r>
          </a:p>
        </p:txBody>
      </p:sp>
      <p:pic>
        <p:nvPicPr>
          <p:cNvPr id="257" name="Picture 2" descr="Picture 2"/>
          <p:cNvPicPr>
            <a:picLocks noChangeAspect="1"/>
          </p:cNvPicPr>
          <p:nvPr/>
        </p:nvPicPr>
        <p:blipFill>
          <a:blip r:embed="rId3">
            <a:extLst/>
          </a:blip>
          <a:srcRect b="13550"/>
          <a:stretch>
            <a:fillRect/>
          </a:stretch>
        </p:blipFill>
        <p:spPr>
          <a:xfrm>
            <a:off x="362052" y="1284402"/>
            <a:ext cx="3371797" cy="3523575"/>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824018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24" descr="Picture 24"/>
          <p:cNvPicPr>
            <a:picLocks noChangeAspect="1"/>
          </p:cNvPicPr>
          <p:nvPr/>
        </p:nvPicPr>
        <p:blipFill>
          <a:blip r:embed="rId2">
            <a:extLst/>
          </a:blip>
          <a:stretch>
            <a:fillRect/>
          </a:stretch>
        </p:blipFill>
        <p:spPr>
          <a:xfrm>
            <a:off x="7296346" y="-58820"/>
            <a:ext cx="933257" cy="933255"/>
          </a:xfrm>
          <a:prstGeom prst="rect">
            <a:avLst/>
          </a:prstGeom>
          <a:ln w="12700">
            <a:miter lim="400000"/>
          </a:ln>
        </p:spPr>
      </p:pic>
      <p:sp>
        <p:nvSpPr>
          <p:cNvPr id="264"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65" name="&gt; BENTUK SCRIPT"/>
          <p:cNvSpPr txBox="1"/>
          <p:nvPr/>
        </p:nvSpPr>
        <p:spPr>
          <a:xfrm>
            <a:off x="3734587" y="867598"/>
            <a:ext cx="2080615"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BENTUK SCRIPT</a:t>
            </a:r>
          </a:p>
        </p:txBody>
      </p:sp>
      <p:pic>
        <p:nvPicPr>
          <p:cNvPr id="266" name="Picture 1" descr="Picture 1"/>
          <p:cNvPicPr>
            <a:picLocks noChangeAspect="1"/>
          </p:cNvPicPr>
          <p:nvPr/>
        </p:nvPicPr>
        <p:blipFill>
          <a:blip r:embed="rId3">
            <a:extLst/>
          </a:blip>
          <a:srcRect t="13056" b="24819"/>
          <a:stretch>
            <a:fillRect/>
          </a:stretch>
        </p:blipFill>
        <p:spPr>
          <a:xfrm>
            <a:off x="0" y="1331512"/>
            <a:ext cx="9144000" cy="3538798"/>
          </a:xfrm>
          <a:prstGeom prst="rect">
            <a:avLst/>
          </a:prstGeom>
          <a:ln w="12700">
            <a:miter lim="400000"/>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5003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CRIPT (NASKAH/ SKENARIO)"/>
          <p:cNvSpPr txBox="1"/>
          <p:nvPr/>
        </p:nvSpPr>
        <p:spPr>
          <a:xfrm>
            <a:off x="318288" y="867598"/>
            <a:ext cx="3371747"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venir Heavy"/>
                <a:ea typeface="Avenir Heavy"/>
                <a:cs typeface="Avenir Heavy"/>
                <a:sym typeface="Avenir Heavy"/>
              </a:defRPr>
            </a:lvl1pPr>
          </a:lstStyle>
          <a:p>
            <a:r>
              <a:t>SCRIPT (NASKAH/ SKENARIO)</a:t>
            </a:r>
          </a:p>
        </p:txBody>
      </p:sp>
      <p:sp>
        <p:nvSpPr>
          <p:cNvPr id="274" name="&gt; BENTUK SCRIPT"/>
          <p:cNvSpPr txBox="1"/>
          <p:nvPr/>
        </p:nvSpPr>
        <p:spPr>
          <a:xfrm>
            <a:off x="3734587" y="867598"/>
            <a:ext cx="2080615"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solidFill>
                  <a:schemeClr val="accent2"/>
                </a:solidFill>
                <a:latin typeface="Avenir Heavy"/>
                <a:ea typeface="Avenir Heavy"/>
                <a:cs typeface="Avenir Heavy"/>
                <a:sym typeface="Avenir Heavy"/>
              </a:defRPr>
            </a:lvl1pPr>
          </a:lstStyle>
          <a:p>
            <a:r>
              <a:t>&gt; BENTUK SCRIPT</a:t>
            </a:r>
          </a:p>
        </p:txBody>
      </p:sp>
      <p:pic>
        <p:nvPicPr>
          <p:cNvPr id="275" name="Picture 2" descr="Picture 2"/>
          <p:cNvPicPr>
            <a:picLocks noChangeAspect="1"/>
          </p:cNvPicPr>
          <p:nvPr/>
        </p:nvPicPr>
        <p:blipFill>
          <a:blip r:embed="rId2">
            <a:extLst/>
          </a:blip>
          <a:stretch>
            <a:fillRect/>
          </a:stretch>
        </p:blipFill>
        <p:spPr>
          <a:xfrm>
            <a:off x="353295" y="1343764"/>
            <a:ext cx="6411914" cy="3608257"/>
          </a:xfrm>
          <a:prstGeom prst="rect">
            <a:avLst/>
          </a:prstGeom>
          <a:ln w="12700">
            <a:miter lim="400000"/>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78017" y="4864000"/>
            <a:ext cx="1773283" cy="1711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54476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343480" y="4864000"/>
            <a:ext cx="1807820" cy="188767"/>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8" name="Google Shape;188;p33"/>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50" b="1" smtClean="0">
                <a:solidFill>
                  <a:srgbClr val="0F3570"/>
                </a:solidFill>
                <a:latin typeface="Overlock"/>
                <a:ea typeface="Overlock"/>
                <a:cs typeface="Overlock"/>
                <a:sym typeface="Overlock"/>
              </a:rPr>
              <a:t>Summary</a:t>
            </a:r>
            <a:endParaRPr sz="1350" b="1" dirty="0">
              <a:solidFill>
                <a:srgbClr val="0F3570"/>
              </a:solidFill>
              <a:latin typeface="Overlock"/>
              <a:ea typeface="Overlock"/>
              <a:cs typeface="Overlock"/>
              <a:sym typeface="Overlock"/>
            </a:endParaRPr>
          </a:p>
        </p:txBody>
      </p:sp>
      <p:sp>
        <p:nvSpPr>
          <p:cNvPr id="9" name="Google Shape;517;p33"/>
          <p:cNvSpPr/>
          <p:nvPr/>
        </p:nvSpPr>
        <p:spPr>
          <a:xfrm>
            <a:off x="796615" y="1499866"/>
            <a:ext cx="7373870" cy="2862282"/>
          </a:xfrm>
          <a:prstGeom prst="rect">
            <a:avLst/>
          </a:prstGeom>
          <a:noFill/>
          <a:ln>
            <a:noFill/>
          </a:ln>
        </p:spPr>
        <p:txBody>
          <a:bodyPr spcFirstLastPara="1" wrap="square" lIns="91425" tIns="45700" rIns="91425" bIns="45700" anchor="t" anchorCtr="0">
            <a:spAutoFit/>
          </a:bodyPr>
          <a:lstStyle/>
          <a:p>
            <a:pPr algn="just">
              <a:defRPr sz="1800">
                <a:latin typeface="HP Simplified"/>
                <a:ea typeface="HP Simplified"/>
                <a:cs typeface="HP Simplified"/>
                <a:sym typeface="HP Simplified"/>
              </a:defRPr>
            </a:pPr>
            <a:r>
              <a:rPr lang="en-US" dirty="0" err="1"/>
              <a:t>Memahami</a:t>
            </a:r>
            <a:r>
              <a:rPr lang="en-US" dirty="0"/>
              <a:t> </a:t>
            </a:r>
            <a:r>
              <a:rPr lang="en-US" dirty="0" err="1"/>
              <a:t>cara</a:t>
            </a:r>
            <a:r>
              <a:rPr lang="en-US" dirty="0"/>
              <a:t> </a:t>
            </a:r>
            <a:r>
              <a:rPr lang="en-US" dirty="0" err="1"/>
              <a:t>membuat</a:t>
            </a:r>
            <a:r>
              <a:rPr lang="en-US" dirty="0"/>
              <a:t> script </a:t>
            </a:r>
            <a:r>
              <a:rPr lang="en-US" dirty="0" err="1"/>
              <a:t>untuk</a:t>
            </a:r>
            <a:r>
              <a:rPr lang="en-US" dirty="0"/>
              <a:t> </a:t>
            </a:r>
            <a:r>
              <a:rPr lang="en-US" dirty="0" err="1"/>
              <a:t>kebutuhan</a:t>
            </a:r>
            <a:r>
              <a:rPr lang="en-US" dirty="0"/>
              <a:t> Video</a:t>
            </a: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dirty="0">
              <a:solidFill>
                <a:srgbClr val="143570"/>
              </a:solidFill>
              <a:latin typeface="Arial"/>
              <a:ea typeface="Arial"/>
              <a:cs typeface="Arial"/>
              <a:sym typeface="Arial"/>
            </a:endParaRPr>
          </a:p>
        </p:txBody>
      </p:sp>
    </p:spTree>
    <p:extLst>
      <p:ext uri="{BB962C8B-B14F-4D97-AF65-F5344CB8AC3E}">
        <p14:creationId xmlns:p14="http://schemas.microsoft.com/office/powerpoint/2010/main" val="181756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2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4" name="Google Shape;124;p27"/>
          <p:cNvSpPr txBox="1"/>
          <p:nvPr/>
        </p:nvSpPr>
        <p:spPr>
          <a:xfrm>
            <a:off x="3035056" y="2271417"/>
            <a:ext cx="8803800" cy="800189"/>
          </a:xfrm>
          <a:prstGeom prst="rect">
            <a:avLst/>
          </a:prstGeom>
          <a:noFill/>
          <a:ln>
            <a:noFill/>
          </a:ln>
        </p:spPr>
        <p:txBody>
          <a:bodyPr spcFirstLastPara="1" wrap="square" lIns="91425" tIns="91425" rIns="91425" bIns="91425" anchor="t" anchorCtr="0">
            <a:spAutoFit/>
          </a:bodyPr>
          <a:lstStyle/>
          <a:p>
            <a:pPr lvl="0">
              <a:buSzPts val="4700"/>
            </a:pPr>
            <a:r>
              <a:rPr lang="en-US" sz="4000" b="1" dirty="0" smtClean="0"/>
              <a:t>MATERI 2</a:t>
            </a:r>
            <a:endParaRPr lang="en-US" sz="4000" dirty="0"/>
          </a:p>
        </p:txBody>
      </p:sp>
      <p:sp>
        <p:nvSpPr>
          <p:cNvPr id="125" name="Google Shape;125;p27"/>
          <p:cNvSpPr txBox="1">
            <a:spLocks noGrp="1"/>
          </p:cNvSpPr>
          <p:nvPr>
            <p:ph type="subTitle" idx="1"/>
          </p:nvPr>
        </p:nvSpPr>
        <p:spPr>
          <a:xfrm>
            <a:off x="7560071" y="4864000"/>
            <a:ext cx="1591229" cy="166623"/>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 name="Rectangle 1"/>
          <p:cNvSpPr/>
          <p:nvPr/>
        </p:nvSpPr>
        <p:spPr>
          <a:xfrm>
            <a:off x="1978700" y="1113611"/>
            <a:ext cx="5581371" cy="523220"/>
          </a:xfrm>
          <a:prstGeom prst="rect">
            <a:avLst/>
          </a:prstGeom>
        </p:spPr>
        <p:txBody>
          <a:bodyPr wrap="square">
            <a:spAutoFit/>
          </a:bodyPr>
          <a:lstStyle/>
          <a:p>
            <a:pPr lvl="0"/>
            <a:r>
              <a:rPr lang="en-US" sz="2800" b="1" dirty="0" smtClean="0">
                <a:solidFill>
                  <a:srgbClr val="243A62"/>
                </a:solidFill>
              </a:rPr>
              <a:t>PROJECT PRINCIPAL VIDEO</a:t>
            </a:r>
            <a:endParaRPr lang="en-US" sz="2800" b="1" dirty="0"/>
          </a:p>
        </p:txBody>
      </p:sp>
      <p:sp>
        <p:nvSpPr>
          <p:cNvPr id="8" name="Rectangle 7"/>
          <p:cNvSpPr/>
          <p:nvPr/>
        </p:nvSpPr>
        <p:spPr>
          <a:xfrm>
            <a:off x="3581127" y="2950518"/>
            <a:ext cx="1367946" cy="523220"/>
          </a:xfrm>
          <a:prstGeom prst="rect">
            <a:avLst/>
          </a:prstGeom>
        </p:spPr>
        <p:txBody>
          <a:bodyPr wrap="square">
            <a:spAutoFit/>
          </a:bodyPr>
          <a:lstStyle/>
          <a:p>
            <a:pPr lvl="0"/>
            <a:r>
              <a:rPr lang="en-US" sz="2800" b="1" dirty="0" smtClean="0">
                <a:solidFill>
                  <a:srgbClr val="243A62"/>
                </a:solidFill>
              </a:rPr>
              <a:t>( 2 JP )</a:t>
            </a:r>
            <a:endParaRPr lang="en-US" sz="2800" b="1" dirty="0"/>
          </a:p>
        </p:txBody>
      </p:sp>
    </p:spTree>
    <p:extLst>
      <p:ext uri="{BB962C8B-B14F-4D97-AF65-F5344CB8AC3E}">
        <p14:creationId xmlns:p14="http://schemas.microsoft.com/office/powerpoint/2010/main" val="109801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171651" y="448535"/>
            <a:ext cx="3275741" cy="4867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id" sz="2520" dirty="0">
                <a:solidFill>
                  <a:srgbClr val="0F3570"/>
                </a:solidFill>
                <a:latin typeface="Bebas Neue"/>
                <a:ea typeface="Bebas Neue"/>
                <a:cs typeface="Bebas Neue"/>
                <a:sym typeface="Bebas Neue"/>
              </a:rPr>
              <a:t>Profil </a:t>
            </a:r>
            <a:r>
              <a:rPr lang="id" sz="2520" dirty="0" smtClean="0">
                <a:solidFill>
                  <a:srgbClr val="0F3570"/>
                </a:solidFill>
                <a:latin typeface="Bebas Neue"/>
                <a:ea typeface="Bebas Neue"/>
                <a:cs typeface="Bebas Neue"/>
                <a:sym typeface="Bebas Neue"/>
              </a:rPr>
              <a:t>Pengajar</a:t>
            </a:r>
            <a:r>
              <a:rPr lang="en-US" sz="2520" dirty="0" smtClean="0">
                <a:solidFill>
                  <a:srgbClr val="0F3570"/>
                </a:solidFill>
                <a:latin typeface="Bebas Neue"/>
                <a:ea typeface="Bebas Neue"/>
                <a:cs typeface="Bebas Neue"/>
                <a:sym typeface="Bebas Neue"/>
              </a:rPr>
              <a:t> 1</a:t>
            </a:r>
            <a:endParaRPr sz="2520" dirty="0">
              <a:solidFill>
                <a:srgbClr val="0F3570"/>
              </a:solidFill>
              <a:latin typeface="Bebas Neue"/>
              <a:ea typeface="Bebas Neue"/>
              <a:cs typeface="Bebas Neue"/>
              <a:sym typeface="Bebas Neue"/>
            </a:endParaRPr>
          </a:p>
        </p:txBody>
      </p:sp>
      <p:sp>
        <p:nvSpPr>
          <p:cNvPr id="108" name="Google Shape;108;p26"/>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6"/>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10" name="Google Shape;110;p26"/>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13" name="Google Shape;113;p26"/>
          <p:cNvSpPr txBox="1"/>
          <p:nvPr/>
        </p:nvSpPr>
        <p:spPr>
          <a:xfrm>
            <a:off x="2138525" y="800125"/>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14" name="Google Shape;114;p26"/>
          <p:cNvSpPr txBox="1"/>
          <p:nvPr/>
        </p:nvSpPr>
        <p:spPr>
          <a:xfrm>
            <a:off x="197750" y="3145100"/>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1" name="Google Shape;104;p2">
            <a:extLst>
              <a:ext uri="{FF2B5EF4-FFF2-40B4-BE49-F238E27FC236}">
                <a16:creationId xmlns:a16="http://schemas.microsoft.com/office/drawing/2014/main" xmlns="" id="{6EE51A58-3521-7245-A75B-1A2D37E4766D}"/>
              </a:ext>
            </a:extLst>
          </p:cNvPr>
          <p:cNvSpPr/>
          <p:nvPr/>
        </p:nvSpPr>
        <p:spPr>
          <a:xfrm>
            <a:off x="2138525" y="2157877"/>
            <a:ext cx="5903829" cy="173121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Jabatan Akademik &lt;tahun dan jabatan terakhir Pengajar&gt;</a:t>
            </a: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0" i="0" u="none" strike="noStrike" cap="none">
                <a:solidFill>
                  <a:srgbClr val="0070C0"/>
                </a:solidFill>
                <a:latin typeface="Calibri"/>
                <a:ea typeface="Calibri"/>
                <a:cs typeface="Calibri"/>
                <a:sym typeface="Calibri"/>
              </a:rPr>
              <a:t/>
            </a:r>
            <a:br>
              <a:rPr lang="en-US" sz="1350" b="0" i="0" u="none" strike="noStrike" cap="none">
                <a:solidFill>
                  <a:srgbClr val="0070C0"/>
                </a:solidFill>
                <a:latin typeface="Calibri"/>
                <a:ea typeface="Calibri"/>
                <a:cs typeface="Calibri"/>
                <a:sym typeface="Calibri"/>
              </a:rPr>
            </a:br>
            <a:r>
              <a:rPr lang="en-US" sz="1350" b="0" i="0" u="none" strike="noStrike" cap="none">
                <a:solidFill>
                  <a:srgbClr val="0070C0"/>
                </a:solidFill>
                <a:latin typeface="Calibri"/>
                <a:ea typeface="Calibri"/>
                <a:cs typeface="Calibri"/>
                <a:sym typeface="Calibri"/>
              </a:rPr>
              <a:t>Pendidikan</a:t>
            </a:r>
            <a:endParaRPr sz="1350" b="0" i="0" u="none" strike="noStrike" cap="none">
              <a:solidFill>
                <a:srgbClr val="0070C0"/>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chemeClr val="dk1"/>
                </a:solidFill>
                <a:latin typeface="Calibri"/>
                <a:ea typeface="Calibri"/>
                <a:cs typeface="Calibri"/>
                <a:sym typeface="Calibri"/>
              </a:rPr>
              <a:t>&lt;riwayat pendidikan Pengajar&gt;  </a:t>
            </a:r>
            <a:endParaRPr sz="1050" b="0" i="0" u="none" strike="noStrike" cap="none">
              <a:solidFill>
                <a:schemeClr val="dk1"/>
              </a:solidFill>
              <a:latin typeface="Arial"/>
              <a:ea typeface="Arial"/>
              <a:cs typeface="Arial"/>
              <a:sym typeface="Arial"/>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Riwayat Pekerjaan</a:t>
            </a:r>
            <a:endParaRPr sz="1350" b="0" i="0" u="none" strike="noStrike" cap="none">
              <a:solidFill>
                <a:schemeClr val="dk1"/>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chemeClr val="dk1"/>
                </a:solidFill>
                <a:latin typeface="Calibri"/>
                <a:ea typeface="Calibri"/>
                <a:cs typeface="Calibri"/>
                <a:sym typeface="Calibri"/>
              </a:rPr>
              <a:t>&lt;riwayat pekerjaan Pengajar&gt;</a:t>
            </a:r>
            <a:endParaRPr sz="1050" b="0" i="0" u="none" strike="noStrike" cap="none">
              <a:solidFill>
                <a:schemeClr val="dk1"/>
              </a:solidFill>
              <a:latin typeface="Arial"/>
              <a:ea typeface="Arial"/>
              <a:cs typeface="Arial"/>
              <a:sym typeface="Arial"/>
            </a:endParaRPr>
          </a:p>
        </p:txBody>
      </p:sp>
      <p:sp>
        <p:nvSpPr>
          <p:cNvPr id="12" name="Google Shape;105;p2">
            <a:extLst>
              <a:ext uri="{FF2B5EF4-FFF2-40B4-BE49-F238E27FC236}">
                <a16:creationId xmlns:a16="http://schemas.microsoft.com/office/drawing/2014/main" xmlns="" id="{209991EA-53D0-9B4C-9639-47C4D86FD25B}"/>
              </a:ext>
            </a:extLst>
          </p:cNvPr>
          <p:cNvSpPr/>
          <p:nvPr/>
        </p:nvSpPr>
        <p:spPr>
          <a:xfrm>
            <a:off x="2138525" y="1188795"/>
            <a:ext cx="3130812" cy="71555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Contact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chemeClr val="dk1"/>
                </a:solidFill>
                <a:latin typeface="Calibri"/>
                <a:ea typeface="Calibri"/>
                <a:cs typeface="Calibri"/>
                <a:sym typeface="Calibri"/>
              </a:rPr>
              <a:t>HP WA	: &lt;no WA Pengajar&gt;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chemeClr val="dk1"/>
                </a:solidFill>
                <a:latin typeface="Calibri"/>
                <a:ea typeface="Calibri"/>
                <a:cs typeface="Calibri"/>
                <a:sym typeface="Calibri"/>
              </a:rPr>
              <a:t>Email	: &lt;email Pengajar&gt;</a:t>
            </a:r>
            <a:endParaRPr sz="1400" b="0" i="0" u="none" strike="noStrike" cap="none">
              <a:solidFill>
                <a:schemeClr val="dk1"/>
              </a:solidFill>
              <a:latin typeface="Calibri"/>
              <a:ea typeface="Calibri"/>
              <a:cs typeface="Calibri"/>
              <a:sym typeface="Calibri"/>
            </a:endParaRPr>
          </a:p>
        </p:txBody>
      </p:sp>
      <p:sp>
        <p:nvSpPr>
          <p:cNvPr id="13" name="Google Shape;106;p2">
            <a:extLst>
              <a:ext uri="{FF2B5EF4-FFF2-40B4-BE49-F238E27FC236}">
                <a16:creationId xmlns:a16="http://schemas.microsoft.com/office/drawing/2014/main" xmlns="" id="{50320FAF-63A8-5748-AA51-896F7DC6EE28}"/>
              </a:ext>
            </a:extLst>
          </p:cNvPr>
          <p:cNvSpPr/>
          <p:nvPr/>
        </p:nvSpPr>
        <p:spPr>
          <a:xfrm>
            <a:off x="264310" y="1210735"/>
            <a:ext cx="1608745" cy="1607634"/>
          </a:xfrm>
          <a:prstGeom prst="rect">
            <a:avLst/>
          </a:prstGeom>
          <a:solidFill>
            <a:schemeClr val="accent5">
              <a:lumMod val="75000"/>
            </a:schemeClr>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Calibri"/>
                <a:ea typeface="Calibri"/>
                <a:cs typeface="Calibri"/>
                <a:sym typeface="Calibri"/>
              </a:rPr>
              <a:t>Foto Pengajar</a:t>
            </a: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58911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102" name="Picture 6"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270000"/>
            <a:ext cx="7721600" cy="279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03" name="Rectangle 7"/>
          <p:cNvSpPr>
            <a:spLocks/>
          </p:cNvSpPr>
          <p:nvPr/>
        </p:nvSpPr>
        <p:spPr bwMode="auto">
          <a:xfrm>
            <a:off x="2298700" y="1533525"/>
            <a:ext cx="4333875"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700" b="1" smtClean="0">
                <a:latin typeface="Helvetica" charset="0"/>
                <a:ea typeface="Helvetica" charset="0"/>
                <a:cs typeface="Helvetica" charset="0"/>
                <a:sym typeface="Helvetica" charset="0"/>
              </a:rPr>
              <a:t>Project di Industri kreatif </a:t>
            </a:r>
          </a:p>
        </p:txBody>
      </p:sp>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457168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6" name="Rectangle 6"/>
          <p:cNvSpPr>
            <a:spLocks/>
          </p:cNvSpPr>
          <p:nvPr/>
        </p:nvSpPr>
        <p:spPr bwMode="auto">
          <a:xfrm>
            <a:off x="354013" y="3257550"/>
            <a:ext cx="3854450"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000" smtClean="0">
                <a:latin typeface="Helvetica Light" charset="0"/>
                <a:ea typeface="Helvetica Light" charset="0"/>
                <a:cs typeface="Helvetica Light" charset="0"/>
                <a:sym typeface="Helvetica Light" charset="0"/>
              </a:rPr>
              <a:t>you get the layout, </a:t>
            </a:r>
          </a:p>
          <a:p>
            <a:pPr algn="ctr" eaLnBrk="1">
              <a:defRPr/>
            </a:pPr>
            <a:r>
              <a:rPr lang="x-none" altLang="x-none" sz="2000" smtClean="0">
                <a:latin typeface="Helvetica Light" charset="0"/>
                <a:ea typeface="Helvetica Light" charset="0"/>
                <a:cs typeface="Helvetica Light" charset="0"/>
                <a:sym typeface="Helvetica Light" charset="0"/>
              </a:rPr>
              <a:t>then you must breakdown layout</a:t>
            </a:r>
          </a:p>
          <a:p>
            <a:pPr algn="ctr" eaLnBrk="1">
              <a:defRPr/>
            </a:pPr>
            <a:r>
              <a:rPr lang="x-none" altLang="x-none" sz="2000" smtClean="0">
                <a:latin typeface="Helvetica Light" charset="0"/>
                <a:ea typeface="Helvetica Light" charset="0"/>
                <a:cs typeface="Helvetica Light" charset="0"/>
                <a:sym typeface="Helvetica Light" charset="0"/>
              </a:rPr>
              <a:t>and make reference</a:t>
            </a:r>
          </a:p>
        </p:txBody>
      </p:sp>
      <p:pic>
        <p:nvPicPr>
          <p:cNvPr id="5127" name="Picture 7"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1235075"/>
            <a:ext cx="2300288" cy="170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8" name="Picture 8" descr="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8188" y="1363663"/>
            <a:ext cx="2336800"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9" name="Rectangle 9"/>
          <p:cNvSpPr>
            <a:spLocks/>
          </p:cNvSpPr>
          <p:nvPr/>
        </p:nvSpPr>
        <p:spPr bwMode="auto">
          <a:xfrm>
            <a:off x="5005388" y="3562350"/>
            <a:ext cx="39624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000" smtClean="0">
                <a:latin typeface="Helvetica Light" charset="0"/>
                <a:ea typeface="Helvetica Light" charset="0"/>
                <a:cs typeface="Helvetica Light" charset="0"/>
                <a:sym typeface="Helvetica Light" charset="0"/>
              </a:rPr>
              <a:t>PRESENT YOUR CREATIVE IDEA</a:t>
            </a:r>
          </a:p>
        </p:txBody>
      </p:sp>
      <p:sp>
        <p:nvSpPr>
          <p:cNvPr id="11"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21;p27"/>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4"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573846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50" name="Rectangle 6"/>
          <p:cNvSpPr>
            <a:spLocks/>
          </p:cNvSpPr>
          <p:nvPr/>
        </p:nvSpPr>
        <p:spPr bwMode="auto">
          <a:xfrm>
            <a:off x="803275" y="893763"/>
            <a:ext cx="2814638" cy="237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000" b="1" smtClean="0">
                <a:latin typeface="Helvetica" charset="0"/>
                <a:ea typeface="Helvetica" charset="0"/>
                <a:cs typeface="Helvetica" charset="0"/>
                <a:sym typeface="Helvetica" charset="0"/>
              </a:rPr>
              <a:t>PROJECT</a:t>
            </a:r>
          </a:p>
          <a:p>
            <a:pPr algn="ctr" eaLnBrk="1">
              <a:defRPr/>
            </a:pPr>
            <a:r>
              <a:rPr lang="x-none" altLang="x-none" sz="3000" b="1" smtClean="0">
                <a:latin typeface="Helvetica" charset="0"/>
                <a:ea typeface="Helvetica" charset="0"/>
                <a:cs typeface="Helvetica" charset="0"/>
                <a:sym typeface="Helvetica" charset="0"/>
              </a:rPr>
              <a:t>FROM</a:t>
            </a:r>
            <a:br>
              <a:rPr lang="x-none" altLang="x-none" sz="3000" b="1" smtClean="0">
                <a:latin typeface="Helvetica" charset="0"/>
                <a:ea typeface="Helvetica" charset="0"/>
                <a:cs typeface="Helvetica" charset="0"/>
                <a:sym typeface="Helvetica" charset="0"/>
              </a:rPr>
            </a:br>
            <a:r>
              <a:rPr lang="x-none" altLang="x-none" sz="3000" b="1" smtClean="0">
                <a:latin typeface="Helvetica" charset="0"/>
                <a:ea typeface="Helvetica" charset="0"/>
                <a:cs typeface="Helvetica" charset="0"/>
                <a:sym typeface="Helvetica" charset="0"/>
              </a:rPr>
              <a:t>ADVERTISING</a:t>
            </a:r>
          </a:p>
          <a:p>
            <a:pPr algn="ctr" eaLnBrk="1">
              <a:defRPr/>
            </a:pPr>
            <a:r>
              <a:rPr lang="x-none" altLang="x-none" sz="3000" b="1" smtClean="0">
                <a:latin typeface="Helvetica" charset="0"/>
                <a:ea typeface="Helvetica" charset="0"/>
                <a:cs typeface="Helvetica" charset="0"/>
                <a:sym typeface="Helvetica" charset="0"/>
              </a:rPr>
              <a:t>AGENCY</a:t>
            </a:r>
          </a:p>
        </p:txBody>
      </p:sp>
      <p:sp>
        <p:nvSpPr>
          <p:cNvPr id="6151" name="Rectangle 7"/>
          <p:cNvSpPr>
            <a:spLocks/>
          </p:cNvSpPr>
          <p:nvPr/>
        </p:nvSpPr>
        <p:spPr bwMode="auto">
          <a:xfrm>
            <a:off x="944563" y="3305175"/>
            <a:ext cx="2532062"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000" b="1" smtClean="0">
                <a:latin typeface="Helvetica" charset="0"/>
                <a:ea typeface="Helvetica" charset="0"/>
                <a:cs typeface="Helvetica" charset="0"/>
                <a:sym typeface="Helvetica" charset="0"/>
              </a:rPr>
              <a:t>TREATMENT</a:t>
            </a:r>
          </a:p>
          <a:p>
            <a:pPr algn="ctr" eaLnBrk="1">
              <a:defRPr/>
            </a:pPr>
            <a:r>
              <a:rPr lang="x-none" altLang="x-none" sz="3000" b="1" smtClean="0">
                <a:latin typeface="Helvetica" charset="0"/>
                <a:ea typeface="Helvetica" charset="0"/>
                <a:cs typeface="Helvetica" charset="0"/>
                <a:sym typeface="Helvetica" charset="0"/>
              </a:rPr>
              <a:t>CONTENT</a:t>
            </a:r>
          </a:p>
        </p:txBody>
      </p:sp>
      <p:sp>
        <p:nvSpPr>
          <p:cNvPr id="6152" name="Rectangle 8"/>
          <p:cNvSpPr>
            <a:spLocks/>
          </p:cNvSpPr>
          <p:nvPr/>
        </p:nvSpPr>
        <p:spPr bwMode="auto">
          <a:xfrm>
            <a:off x="4557713" y="1303338"/>
            <a:ext cx="674687"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p>
            <a:pPr eaLnBrk="1">
              <a:defRPr/>
            </a:pPr>
            <a:r>
              <a:rPr lang="x-none" altLang="x-none" sz="7700" b="1"/>
              <a:t>=</a:t>
            </a:r>
          </a:p>
        </p:txBody>
      </p:sp>
      <p:sp>
        <p:nvSpPr>
          <p:cNvPr id="6153" name="Rectangle 9"/>
          <p:cNvSpPr>
            <a:spLocks/>
          </p:cNvSpPr>
          <p:nvPr/>
        </p:nvSpPr>
        <p:spPr bwMode="auto">
          <a:xfrm>
            <a:off x="4557713" y="3255963"/>
            <a:ext cx="674687"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p>
            <a:pPr eaLnBrk="1">
              <a:defRPr/>
            </a:pPr>
            <a:r>
              <a:rPr lang="x-none" altLang="x-none" sz="7700" b="1"/>
              <a:t>=</a:t>
            </a:r>
          </a:p>
        </p:txBody>
      </p:sp>
      <p:sp>
        <p:nvSpPr>
          <p:cNvPr id="6154" name="Rectangle 10"/>
          <p:cNvSpPr>
            <a:spLocks/>
          </p:cNvSpPr>
          <p:nvPr/>
        </p:nvSpPr>
        <p:spPr bwMode="auto">
          <a:xfrm>
            <a:off x="5449888" y="3221038"/>
            <a:ext cx="3224212"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smtClean="0">
                <a:solidFill>
                  <a:schemeClr val="accent2"/>
                </a:solidFill>
                <a:latin typeface="Helvetica" charset="0"/>
                <a:ea typeface="Helvetica" charset="0"/>
                <a:cs typeface="Helvetica" charset="0"/>
                <a:sym typeface="Helvetica" charset="0"/>
              </a:rPr>
              <a:t>1 HOW WE DO THIS</a:t>
            </a:r>
          </a:p>
          <a:p>
            <a:pPr eaLnBrk="1">
              <a:defRPr/>
            </a:pPr>
            <a:r>
              <a:rPr lang="x-none" altLang="x-none" sz="1500" smtClean="0">
                <a:solidFill>
                  <a:schemeClr val="accent2"/>
                </a:solidFill>
                <a:latin typeface="Helvetica" charset="0"/>
                <a:ea typeface="Helvetica" charset="0"/>
                <a:cs typeface="Helvetica" charset="0"/>
                <a:sym typeface="Helvetica" charset="0"/>
              </a:rPr>
              <a:t>2 BREAKDOWN PART OF LAYOUT</a:t>
            </a:r>
          </a:p>
          <a:p>
            <a:pPr eaLnBrk="1">
              <a:defRPr/>
            </a:pPr>
            <a:r>
              <a:rPr lang="x-none" altLang="x-none" sz="1500" smtClean="0">
                <a:solidFill>
                  <a:schemeClr val="accent2"/>
                </a:solidFill>
                <a:latin typeface="Helvetica" charset="0"/>
                <a:ea typeface="Helvetica" charset="0"/>
                <a:cs typeface="Helvetica" charset="0"/>
                <a:sym typeface="Helvetica" charset="0"/>
              </a:rPr>
              <a:t>3 MAKE REFERENCE</a:t>
            </a:r>
          </a:p>
          <a:p>
            <a:pPr eaLnBrk="1">
              <a:defRPr/>
            </a:pPr>
            <a:r>
              <a:rPr lang="x-none" altLang="x-none" sz="1500" smtClean="0">
                <a:solidFill>
                  <a:schemeClr val="accent2"/>
                </a:solidFill>
                <a:latin typeface="Helvetica" charset="0"/>
                <a:ea typeface="Helvetica" charset="0"/>
                <a:cs typeface="Helvetica" charset="0"/>
                <a:sym typeface="Helvetica" charset="0"/>
              </a:rPr>
              <a:t>4 ROUGH COMPOSE</a:t>
            </a:r>
          </a:p>
          <a:p>
            <a:pPr eaLnBrk="1">
              <a:defRPr/>
            </a:pPr>
            <a:r>
              <a:rPr lang="x-none" altLang="x-none" sz="1500" smtClean="0">
                <a:solidFill>
                  <a:schemeClr val="accent2"/>
                </a:solidFill>
                <a:latin typeface="Helvetica" charset="0"/>
                <a:ea typeface="Helvetica" charset="0"/>
                <a:cs typeface="Helvetica" charset="0"/>
                <a:sym typeface="Helvetica" charset="0"/>
              </a:rPr>
              <a:t>5 TIMELINE PRODUCTION</a:t>
            </a:r>
          </a:p>
        </p:txBody>
      </p:sp>
      <p:sp>
        <p:nvSpPr>
          <p:cNvPr id="6155" name="Rectangle 11"/>
          <p:cNvSpPr>
            <a:spLocks/>
          </p:cNvSpPr>
          <p:nvPr/>
        </p:nvSpPr>
        <p:spPr bwMode="auto">
          <a:xfrm>
            <a:off x="5411788" y="1201738"/>
            <a:ext cx="2968625" cy="169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500" b="1" smtClean="0">
                <a:solidFill>
                  <a:schemeClr val="accent2"/>
                </a:solidFill>
                <a:latin typeface="Helvetica" charset="0"/>
                <a:ea typeface="Helvetica" charset="0"/>
                <a:cs typeface="Helvetica" charset="0"/>
                <a:sym typeface="Helvetica" charset="0"/>
              </a:rPr>
              <a:t>MAKE</a:t>
            </a:r>
          </a:p>
          <a:p>
            <a:pPr algn="ctr" eaLnBrk="1">
              <a:defRPr/>
            </a:pPr>
            <a:r>
              <a:rPr lang="x-none" altLang="x-none" sz="3500" b="1" smtClean="0">
                <a:solidFill>
                  <a:schemeClr val="accent2"/>
                </a:solidFill>
                <a:latin typeface="Helvetica" charset="0"/>
                <a:ea typeface="Helvetica" charset="0"/>
                <a:cs typeface="Helvetica" charset="0"/>
                <a:sym typeface="Helvetica" charset="0"/>
              </a:rPr>
              <a:t>REFERENCE</a:t>
            </a:r>
          </a:p>
        </p:txBody>
      </p:sp>
      <p:sp>
        <p:nvSpPr>
          <p:cNvPr id="13"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5"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6"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5274097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p:cNvSpPr>
          <p:nvPr/>
        </p:nvSpPr>
        <p:spPr bwMode="auto">
          <a:xfrm>
            <a:off x="293688" y="1208088"/>
            <a:ext cx="749617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just" eaLnBrk="1">
              <a:defRPr/>
            </a:pPr>
            <a:r>
              <a:rPr lang="x-none" altLang="x-none" smtClean="0">
                <a:latin typeface="Helvetica" charset="0"/>
                <a:ea typeface="Helvetica" charset="0"/>
                <a:cs typeface="Helvetica" charset="0"/>
                <a:sym typeface="Helvetica" charset="0"/>
              </a:rPr>
              <a:t>berisi tentang bagaimana cara mengeksekusi layout sampai final artwork siap untuk dikirim</a:t>
            </a:r>
          </a:p>
          <a:p>
            <a:pPr algn="just" eaLnBrk="1">
              <a:defRPr/>
            </a:pPr>
            <a:r>
              <a:rPr lang="x-none" altLang="x-none" smtClean="0">
                <a:latin typeface="Helvetica" charset="0"/>
                <a:ea typeface="Helvetica" charset="0"/>
                <a:cs typeface="Helvetica" charset="0"/>
                <a:sym typeface="Helvetica" charset="0"/>
              </a:rPr>
              <a:t>itu berlaku jika rumah produksi mengeksekusi hingga proses final, karean biasanya beberapa</a:t>
            </a:r>
          </a:p>
          <a:p>
            <a:pPr algn="just" eaLnBrk="1">
              <a:defRPr/>
            </a:pPr>
            <a:r>
              <a:rPr lang="x-none" altLang="x-none" smtClean="0">
                <a:latin typeface="Helvetica" charset="0"/>
                <a:ea typeface="Helvetica" charset="0"/>
                <a:cs typeface="Helvetica" charset="0"/>
                <a:sym typeface="Helvetica" charset="0"/>
              </a:rPr>
              <a:t>agency untuk proses final ada yang di kerjakan sendiri.  </a:t>
            </a:r>
          </a:p>
        </p:txBody>
      </p:sp>
      <p:sp>
        <p:nvSpPr>
          <p:cNvPr id="7175" name="Rectangle 7"/>
          <p:cNvSpPr>
            <a:spLocks/>
          </p:cNvSpPr>
          <p:nvPr/>
        </p:nvSpPr>
        <p:spPr bwMode="auto">
          <a:xfrm>
            <a:off x="307975" y="842963"/>
            <a:ext cx="1912938"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1 HOW WE DO THIS</a:t>
            </a:r>
          </a:p>
        </p:txBody>
      </p:sp>
      <p:sp>
        <p:nvSpPr>
          <p:cNvPr id="7176" name="Rectangle 8"/>
          <p:cNvSpPr>
            <a:spLocks/>
          </p:cNvSpPr>
          <p:nvPr/>
        </p:nvSpPr>
        <p:spPr bwMode="auto">
          <a:xfrm>
            <a:off x="292100" y="2317750"/>
            <a:ext cx="3236913"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2 BREAKDOWN PART OF LAYOUT</a:t>
            </a:r>
          </a:p>
        </p:txBody>
      </p:sp>
      <p:sp>
        <p:nvSpPr>
          <p:cNvPr id="7177" name="Rectangle 9"/>
          <p:cNvSpPr>
            <a:spLocks/>
          </p:cNvSpPr>
          <p:nvPr/>
        </p:nvSpPr>
        <p:spPr bwMode="auto">
          <a:xfrm>
            <a:off x="198438" y="2674938"/>
            <a:ext cx="545147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r" eaLnBrk="1">
              <a:defRPr/>
            </a:pPr>
            <a:r>
              <a:rPr lang="x-none" altLang="x-none" smtClean="0">
                <a:latin typeface="Helvetica" charset="0"/>
                <a:ea typeface="Helvetica" charset="0"/>
                <a:cs typeface="Helvetica" charset="0"/>
                <a:sym typeface="Helvetica" charset="0"/>
              </a:rPr>
              <a:t>Berisi  apa såja bagian  - bagian dari layout yang harus di eksekusi</a:t>
            </a:r>
          </a:p>
          <a:p>
            <a:pPr algn="r" eaLnBrk="1">
              <a:defRPr/>
            </a:pPr>
            <a:r>
              <a:rPr lang="x-none" altLang="x-none" smtClean="0">
                <a:latin typeface="Helvetica" charset="0"/>
                <a:ea typeface="Helvetica" charset="0"/>
                <a:cs typeface="Helvetica" charset="0"/>
                <a:sym typeface="Helvetica" charset="0"/>
              </a:rPr>
              <a:t>seperti shoot list / stock list agar seat proses final data sempurna    </a:t>
            </a:r>
          </a:p>
        </p:txBody>
      </p:sp>
      <p:sp>
        <p:nvSpPr>
          <p:cNvPr id="7178" name="Rectangle 10"/>
          <p:cNvSpPr>
            <a:spLocks/>
          </p:cNvSpPr>
          <p:nvPr/>
        </p:nvSpPr>
        <p:spPr bwMode="auto">
          <a:xfrm>
            <a:off x="249238" y="3344863"/>
            <a:ext cx="205105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3 MAKE REFERENCE</a:t>
            </a:r>
          </a:p>
        </p:txBody>
      </p:sp>
      <p:sp>
        <p:nvSpPr>
          <p:cNvPr id="7179" name="Rectangle 11"/>
          <p:cNvSpPr>
            <a:spLocks/>
          </p:cNvSpPr>
          <p:nvPr/>
        </p:nvSpPr>
        <p:spPr bwMode="auto">
          <a:xfrm>
            <a:off x="246063" y="3792538"/>
            <a:ext cx="7329487"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mtClean="0">
                <a:latin typeface="Helvetica" charset="0"/>
                <a:ea typeface="Helvetica" charset="0"/>
                <a:cs typeface="Helvetica" charset="0"/>
                <a:sym typeface="Helvetica" charset="0"/>
              </a:rPr>
              <a:t>memberi refrensi - refrensi yang ada di dalam shoot list dan stock list</a:t>
            </a:r>
          </a:p>
          <a:p>
            <a:pPr eaLnBrk="1">
              <a:defRPr/>
            </a:pPr>
            <a:r>
              <a:rPr lang="x-none" altLang="x-none" smtClean="0">
                <a:latin typeface="Helvetica" charset="0"/>
                <a:ea typeface="Helvetica" charset="0"/>
                <a:cs typeface="Helvetica" charset="0"/>
                <a:sym typeface="Helvetica" charset="0"/>
              </a:rPr>
              <a:t>agar saat proses syuting berlangsung tidak terjadi banyak permintaan shoot</a:t>
            </a:r>
          </a:p>
          <a:p>
            <a:pPr eaLnBrk="1">
              <a:defRPr/>
            </a:pPr>
            <a:r>
              <a:rPr lang="x-none" altLang="x-none" smtClean="0">
                <a:latin typeface="Helvetica" charset="0"/>
                <a:ea typeface="Helvetica" charset="0"/>
                <a:cs typeface="Helvetica" charset="0"/>
                <a:sym typeface="Helvetica" charset="0"/>
              </a:rPr>
              <a:t>dan mengunci stock / shoot list dalam layout agar tidak terjadinya permintaan syuting ulang</a:t>
            </a:r>
          </a:p>
        </p:txBody>
      </p:sp>
      <p:sp>
        <p:nvSpPr>
          <p:cNvPr id="13"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5" name="Google Shape;121;p27"/>
          <p:cNvPicPr preferRelativeResize="0"/>
          <p:nvPr/>
        </p:nvPicPr>
        <p:blipFill>
          <a:blip r:embed="rId2">
            <a:alphaModFix/>
          </a:blip>
          <a:stretch>
            <a:fillRect/>
          </a:stretch>
        </p:blipFill>
        <p:spPr>
          <a:xfrm>
            <a:off x="7831000" y="-228600"/>
            <a:ext cx="1301194" cy="707624"/>
          </a:xfrm>
          <a:prstGeom prst="rect">
            <a:avLst/>
          </a:prstGeom>
          <a:noFill/>
          <a:ln>
            <a:noFill/>
          </a:ln>
        </p:spPr>
      </p:pic>
      <p:sp>
        <p:nvSpPr>
          <p:cNvPr id="16"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6543546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p:cNvSpPr>
          <p:nvPr/>
        </p:nvSpPr>
        <p:spPr bwMode="auto">
          <a:xfrm>
            <a:off x="465138" y="1155700"/>
            <a:ext cx="357981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4 ROUGH COMPOSE / STILL O MATIC</a:t>
            </a:r>
          </a:p>
        </p:txBody>
      </p:sp>
      <p:sp>
        <p:nvSpPr>
          <p:cNvPr id="8199" name="Rectangle 7"/>
          <p:cNvSpPr>
            <a:spLocks/>
          </p:cNvSpPr>
          <p:nvPr/>
        </p:nvSpPr>
        <p:spPr bwMode="auto">
          <a:xfrm>
            <a:off x="447675" y="2320925"/>
            <a:ext cx="24860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5 TIMELINE PRODUCTION</a:t>
            </a:r>
          </a:p>
        </p:txBody>
      </p:sp>
      <p:sp>
        <p:nvSpPr>
          <p:cNvPr id="8200" name="Rectangle 8"/>
          <p:cNvSpPr>
            <a:spLocks/>
          </p:cNvSpPr>
          <p:nvPr/>
        </p:nvSpPr>
        <p:spPr bwMode="auto">
          <a:xfrm>
            <a:off x="574675" y="1539875"/>
            <a:ext cx="6608763"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marL="742950" indent="-285750" defTabSz="457200">
              <a:defRPr sz="1400">
                <a:solidFill>
                  <a:srgbClr val="000000"/>
                </a:solidFill>
                <a:latin typeface="Arial" charset="0"/>
                <a:ea typeface="Arial" charset="0"/>
                <a:cs typeface="Arial" charset="0"/>
                <a:sym typeface="Arial" charset="0"/>
              </a:defRPr>
            </a:lvl2pPr>
            <a:lvl3pPr marL="1143000" indent="-228600" defTabSz="457200">
              <a:defRPr sz="1400">
                <a:solidFill>
                  <a:srgbClr val="000000"/>
                </a:solidFill>
                <a:latin typeface="Arial" charset="0"/>
                <a:ea typeface="Arial" charset="0"/>
                <a:cs typeface="Arial" charset="0"/>
                <a:sym typeface="Arial" charset="0"/>
              </a:defRPr>
            </a:lvl3pPr>
            <a:lvl4pPr marL="1600200" indent="-228600" defTabSz="457200">
              <a:defRPr sz="1400">
                <a:solidFill>
                  <a:srgbClr val="000000"/>
                </a:solidFill>
                <a:latin typeface="Arial" charset="0"/>
                <a:ea typeface="Arial" charset="0"/>
                <a:cs typeface="Arial" charset="0"/>
                <a:sym typeface="Arial" charset="0"/>
              </a:defRPr>
            </a:lvl4pPr>
            <a:lvl5pPr marL="2057400" indent="-228600" defTabSz="457200">
              <a:defRPr sz="1400">
                <a:solidFill>
                  <a:srgbClr val="000000"/>
                </a:solidFill>
                <a:latin typeface="Arial" charset="0"/>
                <a:ea typeface="Arial" charset="0"/>
                <a:cs typeface="Arial" charset="0"/>
                <a:sym typeface="Arial" charset="0"/>
              </a:defRPr>
            </a:lvl5pPr>
            <a:lvl6pPr marL="2514600" indent="-228600" defTabSz="457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457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457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457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r>
              <a:rPr lang="x-none" altLang="x-none">
                <a:latin typeface="Helvetica" charset="0"/>
                <a:ea typeface="Helvetica" charset="0"/>
                <a:cs typeface="Helvetica" charset="0"/>
                <a:sym typeface="Helvetica" charset="0"/>
              </a:rPr>
              <a:t>memberi  gambaran penggabungan dari refrensi - refrensi yang sudah di tentukan</a:t>
            </a:r>
          </a:p>
          <a:p>
            <a:pPr eaLnBrk="1"/>
            <a:endParaRPr lang="x-none" altLang="x-none">
              <a:latin typeface="Helvetica" charset="0"/>
              <a:ea typeface="Helvetica" charset="0"/>
              <a:cs typeface="Helvetica" charset="0"/>
              <a:sym typeface="Helvetica" charset="0"/>
            </a:endParaRPr>
          </a:p>
          <a:p>
            <a:pPr eaLnBrk="1"/>
            <a:endParaRPr lang="x-none" altLang="x-none">
              <a:latin typeface="Helvetica" charset="0"/>
              <a:ea typeface="Helvetica" charset="0"/>
              <a:cs typeface="Helvetica" charset="0"/>
              <a:sym typeface="Helvetica" charset="0"/>
            </a:endParaRPr>
          </a:p>
        </p:txBody>
      </p:sp>
      <p:sp>
        <p:nvSpPr>
          <p:cNvPr id="8201" name="Rectangle 9"/>
          <p:cNvSpPr>
            <a:spLocks/>
          </p:cNvSpPr>
          <p:nvPr/>
        </p:nvSpPr>
        <p:spPr bwMode="auto">
          <a:xfrm>
            <a:off x="538163" y="2771775"/>
            <a:ext cx="7167562"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mtClean="0">
                <a:latin typeface="Helvetica" charset="0"/>
                <a:ea typeface="Helvetica" charset="0"/>
                <a:cs typeface="Helvetica" charset="0"/>
                <a:sym typeface="Helvetica" charset="0"/>
              </a:rPr>
              <a:t>memberi gambaran estimasi waktu syuting dan lama pengerjaan / deadline hingga</a:t>
            </a:r>
          </a:p>
          <a:p>
            <a:pPr eaLnBrk="1">
              <a:defRPr/>
            </a:pPr>
            <a:r>
              <a:rPr lang="x-none" altLang="x-none" smtClean="0">
                <a:latin typeface="Helvetica" charset="0"/>
                <a:ea typeface="Helvetica" charset="0"/>
                <a:cs typeface="Helvetica" charset="0"/>
                <a:sym typeface="Helvetica" charset="0"/>
              </a:rPr>
              <a:t>tercipta hasil akhir sesuai layout yang di sepakati ke pihak agency, agar agency juga bisa</a:t>
            </a:r>
          </a:p>
          <a:p>
            <a:pPr eaLnBrk="1">
              <a:defRPr/>
            </a:pPr>
            <a:r>
              <a:rPr lang="x-none" altLang="x-none" smtClean="0">
                <a:latin typeface="Helvetica" charset="0"/>
                <a:ea typeface="Helvetica" charset="0"/>
                <a:cs typeface="Helvetica" charset="0"/>
                <a:sym typeface="Helvetica" charset="0"/>
              </a:rPr>
              <a:t>memberi batasan waktu pengerjaan ke klien</a:t>
            </a:r>
          </a:p>
        </p:txBody>
      </p:sp>
      <p:sp>
        <p:nvSpPr>
          <p:cNvPr id="8202" name="Rectangle 10"/>
          <p:cNvSpPr>
            <a:spLocks/>
          </p:cNvSpPr>
          <p:nvPr/>
        </p:nvSpPr>
        <p:spPr bwMode="auto">
          <a:xfrm>
            <a:off x="546100" y="4168775"/>
            <a:ext cx="752633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mtClean="0">
                <a:latin typeface="Helvetica" charset="0"/>
                <a:ea typeface="Helvetica" charset="0"/>
                <a:cs typeface="Helvetica" charset="0"/>
                <a:sym typeface="Helvetica" charset="0"/>
              </a:rPr>
              <a:t>jangan lupa megucapkan termina kasih atas waktu yang klien berikan untuk anda presentasi  </a:t>
            </a:r>
          </a:p>
        </p:txBody>
      </p:sp>
      <p:sp>
        <p:nvSpPr>
          <p:cNvPr id="8203" name="Rectangle 11"/>
          <p:cNvSpPr>
            <a:spLocks/>
          </p:cNvSpPr>
          <p:nvPr/>
        </p:nvSpPr>
        <p:spPr bwMode="auto">
          <a:xfrm>
            <a:off x="447675" y="3667125"/>
            <a:ext cx="1233488"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500" b="1" smtClean="0">
                <a:solidFill>
                  <a:schemeClr val="accent2"/>
                </a:solidFill>
                <a:latin typeface="Helvetica" charset="0"/>
                <a:ea typeface="Helvetica" charset="0"/>
                <a:cs typeface="Helvetica" charset="0"/>
                <a:sym typeface="Helvetica" charset="0"/>
              </a:rPr>
              <a:t>THANK YOU</a:t>
            </a:r>
          </a:p>
        </p:txBody>
      </p:sp>
      <p:sp>
        <p:nvSpPr>
          <p:cNvPr id="8204" name="Rectangle 12"/>
          <p:cNvSpPr>
            <a:spLocks/>
          </p:cNvSpPr>
          <p:nvPr/>
        </p:nvSpPr>
        <p:spPr bwMode="auto">
          <a:xfrm>
            <a:off x="1038225" y="1831975"/>
            <a:ext cx="5681663"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a:defRPr sz="1400">
                <a:solidFill>
                  <a:srgbClr val="000000"/>
                </a:solidFill>
                <a:latin typeface="Arial" charset="0"/>
                <a:ea typeface="Arial" charset="0"/>
                <a:cs typeface="Arial" charset="0"/>
                <a:sym typeface="Arial" charset="0"/>
              </a:defRPr>
            </a:lvl1pPr>
            <a:lvl2pPr marL="742950" indent="-285750">
              <a:defRPr sz="1400">
                <a:solidFill>
                  <a:srgbClr val="000000"/>
                </a:solidFill>
                <a:latin typeface="Arial" charset="0"/>
                <a:ea typeface="Arial" charset="0"/>
                <a:cs typeface="Arial" charset="0"/>
                <a:sym typeface="Arial" charset="0"/>
              </a:defRPr>
            </a:lvl2pPr>
            <a:lvl3pPr marL="1143000" indent="-228600">
              <a:defRPr sz="1400">
                <a:solidFill>
                  <a:srgbClr val="000000"/>
                </a:solidFill>
                <a:latin typeface="Arial" charset="0"/>
                <a:ea typeface="Arial" charset="0"/>
                <a:cs typeface="Arial" charset="0"/>
                <a:sym typeface="Arial" charset="0"/>
              </a:defRPr>
            </a:lvl3pPr>
            <a:lvl4pPr marL="1600200" indent="-228600">
              <a:defRPr sz="1400">
                <a:solidFill>
                  <a:srgbClr val="000000"/>
                </a:solidFill>
                <a:latin typeface="Arial" charset="0"/>
                <a:ea typeface="Arial" charset="0"/>
                <a:cs typeface="Arial" charset="0"/>
                <a:sym typeface="Arial" charset="0"/>
              </a:defRPr>
            </a:lvl4pPr>
            <a:lvl5pPr marL="2057400" indent="-22860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r>
              <a:rPr lang="x-none" altLang="x-none"/>
              <a:t>Contoh still o matic </a:t>
            </a:r>
            <a:r>
              <a:rPr lang="x-none" altLang="x-none" u="sng">
                <a:solidFill>
                  <a:srgbClr val="0563C1"/>
                </a:solidFill>
                <a:hlinkClick r:id="rId2"/>
              </a:rPr>
              <a:t>https://www.youtube.com/watch?v=Dp5u2YdR1NM</a:t>
            </a:r>
            <a:endParaRPr lang="x-none" altLang="x-none"/>
          </a:p>
        </p:txBody>
      </p:sp>
      <p:sp>
        <p:nvSpPr>
          <p:cNvPr id="14"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6"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7"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2683626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2" name="Rectangle 6"/>
          <p:cNvSpPr>
            <a:spLocks/>
          </p:cNvSpPr>
          <p:nvPr/>
        </p:nvSpPr>
        <p:spPr bwMode="auto">
          <a:xfrm>
            <a:off x="2360613" y="2347913"/>
            <a:ext cx="42814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000" b="1" smtClean="0">
                <a:latin typeface="Helvetica" charset="0"/>
                <a:ea typeface="Helvetica" charset="0"/>
                <a:cs typeface="Helvetica" charset="0"/>
                <a:sym typeface="Helvetica" charset="0"/>
              </a:rPr>
              <a:t>CONTOH TREATMENT</a:t>
            </a:r>
          </a:p>
        </p:txBody>
      </p:sp>
      <p:sp>
        <p:nvSpPr>
          <p:cNvPr id="8"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0"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1"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4486305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706438"/>
            <a:ext cx="5903913" cy="411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47" name="Rectangle 7"/>
          <p:cNvSpPr>
            <a:spLocks/>
          </p:cNvSpPr>
          <p:nvPr/>
        </p:nvSpPr>
        <p:spPr bwMode="auto">
          <a:xfrm>
            <a:off x="2489200" y="741363"/>
            <a:ext cx="416401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700" b="1" smtClean="0">
                <a:solidFill>
                  <a:srgbClr val="FFFFFF"/>
                </a:solidFill>
                <a:latin typeface="Helvetica" charset="0"/>
                <a:ea typeface="Helvetica" charset="0"/>
                <a:cs typeface="Helvetica" charset="0"/>
                <a:sym typeface="Helvetica" charset="0"/>
              </a:rPr>
              <a:t>Still o magic / Reference</a:t>
            </a:r>
          </a:p>
        </p:txBody>
      </p:sp>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1112620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70" name="Rectangle 6"/>
          <p:cNvSpPr>
            <a:spLocks/>
          </p:cNvSpPr>
          <p:nvPr/>
        </p:nvSpPr>
        <p:spPr bwMode="auto">
          <a:xfrm>
            <a:off x="1536700" y="3935413"/>
            <a:ext cx="607377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just" eaLnBrk="1">
              <a:defRPr/>
            </a:pPr>
            <a:r>
              <a:rPr lang="x-none" altLang="x-none" sz="1300" smtClean="0">
                <a:latin typeface="Helvetica" charset="0"/>
                <a:ea typeface="Helvetica" charset="0"/>
                <a:cs typeface="Helvetica" charset="0"/>
                <a:sym typeface="Helvetica" charset="0"/>
              </a:rPr>
              <a:t>Syuting akan dilakukan di statu lokasi ruang Cafe dengan tata lighting terang dan detail, memnggunakan property sesuai mandatory client tau Brand, basil akhir shoot akan melalui proses editing cut to cut dan colour grading sorta grafis</a:t>
            </a:r>
          </a:p>
        </p:txBody>
      </p:sp>
      <p:sp>
        <p:nvSpPr>
          <p:cNvPr id="11271" name="Rectangle 7"/>
          <p:cNvSpPr>
            <a:spLocks/>
          </p:cNvSpPr>
          <p:nvPr/>
        </p:nvSpPr>
        <p:spPr bwMode="auto">
          <a:xfrm>
            <a:off x="1531938" y="1068388"/>
            <a:ext cx="1374775" cy="335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600" b="1" smtClean="0">
                <a:solidFill>
                  <a:schemeClr val="accent2"/>
                </a:solidFill>
                <a:latin typeface="Helvetica" charset="0"/>
                <a:ea typeface="Helvetica" charset="0"/>
                <a:cs typeface="Helvetica" charset="0"/>
                <a:sym typeface="Helvetica" charset="0"/>
              </a:rPr>
              <a:t>HOW</a:t>
            </a:r>
          </a:p>
          <a:p>
            <a:pPr algn="ctr" eaLnBrk="1">
              <a:defRPr/>
            </a:pPr>
            <a:r>
              <a:rPr lang="x-none" altLang="x-none" sz="5300" b="1" smtClean="0">
                <a:solidFill>
                  <a:schemeClr val="accent2"/>
                </a:solidFill>
                <a:latin typeface="Helvetica" charset="0"/>
                <a:ea typeface="Helvetica" charset="0"/>
                <a:cs typeface="Helvetica" charset="0"/>
                <a:sym typeface="Helvetica" charset="0"/>
              </a:rPr>
              <a:t>WE</a:t>
            </a:r>
          </a:p>
          <a:p>
            <a:pPr algn="ctr" eaLnBrk="1">
              <a:defRPr/>
            </a:pPr>
            <a:r>
              <a:rPr lang="x-none" altLang="x-none" sz="5300" b="1" smtClean="0">
                <a:solidFill>
                  <a:schemeClr val="accent2"/>
                </a:solidFill>
                <a:latin typeface="Helvetica" charset="0"/>
                <a:ea typeface="Helvetica" charset="0"/>
                <a:cs typeface="Helvetica" charset="0"/>
                <a:sym typeface="Helvetica" charset="0"/>
              </a:rPr>
              <a:t>DO</a:t>
            </a:r>
          </a:p>
          <a:p>
            <a:pPr algn="ctr" eaLnBrk="1">
              <a:defRPr/>
            </a:pPr>
            <a:r>
              <a:rPr lang="x-none" altLang="x-none" sz="3600" b="1" smtClean="0">
                <a:solidFill>
                  <a:schemeClr val="accent2"/>
                </a:solidFill>
                <a:latin typeface="Helvetica" charset="0"/>
                <a:ea typeface="Helvetica" charset="0"/>
                <a:cs typeface="Helvetica" charset="0"/>
                <a:sym typeface="Helvetica" charset="0"/>
              </a:rPr>
              <a:t>THIS</a:t>
            </a:r>
          </a:p>
        </p:txBody>
      </p:sp>
      <p:pic>
        <p:nvPicPr>
          <p:cNvPr id="11272" name="Picture 8"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1146175"/>
            <a:ext cx="4348163" cy="262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21;p27"/>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3"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1670228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p:cNvSpPr>
            <a:spLocks/>
          </p:cNvSpPr>
          <p:nvPr/>
        </p:nvSpPr>
        <p:spPr bwMode="auto">
          <a:xfrm>
            <a:off x="273050" y="693738"/>
            <a:ext cx="42672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100" b="1" smtClean="0">
                <a:solidFill>
                  <a:schemeClr val="accent2"/>
                </a:solidFill>
                <a:latin typeface="Helvetica" charset="0"/>
                <a:ea typeface="Helvetica" charset="0"/>
                <a:cs typeface="Helvetica" charset="0"/>
                <a:sym typeface="Helvetica" charset="0"/>
              </a:rPr>
              <a:t>BREAKDOWN PART OF LAYOUT</a:t>
            </a:r>
          </a:p>
        </p:txBody>
      </p:sp>
      <p:pic>
        <p:nvPicPr>
          <p:cNvPr id="12295" name="Picture 7" descr="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075" y="1098550"/>
            <a:ext cx="4119563" cy="180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296" name="Rectangle 8"/>
          <p:cNvSpPr>
            <a:spLocks/>
          </p:cNvSpPr>
          <p:nvPr/>
        </p:nvSpPr>
        <p:spPr bwMode="auto">
          <a:xfrm>
            <a:off x="6037263" y="1730375"/>
            <a:ext cx="1684337"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000" b="1" smtClean="0">
                <a:latin typeface="Helvetica" charset="0"/>
                <a:ea typeface="Helvetica" charset="0"/>
                <a:cs typeface="Helvetica" charset="0"/>
                <a:sym typeface="Helvetica" charset="0"/>
              </a:rPr>
              <a:t>TALENT</a:t>
            </a:r>
          </a:p>
        </p:txBody>
      </p:sp>
      <p:pic>
        <p:nvPicPr>
          <p:cNvPr id="12297" name="Picture 9"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3251200"/>
            <a:ext cx="5241925" cy="157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298" name="Rectangle 10"/>
          <p:cNvSpPr>
            <a:spLocks/>
          </p:cNvSpPr>
          <p:nvPr/>
        </p:nvSpPr>
        <p:spPr bwMode="auto">
          <a:xfrm>
            <a:off x="6003925" y="3713163"/>
            <a:ext cx="21717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000" b="1" smtClean="0">
                <a:latin typeface="Helvetica" charset="0"/>
                <a:ea typeface="Helvetica" charset="0"/>
                <a:cs typeface="Helvetica" charset="0"/>
                <a:sym typeface="Helvetica" charset="0"/>
              </a:rPr>
              <a:t>LOCATION</a:t>
            </a:r>
          </a:p>
        </p:txBody>
      </p:sp>
      <p:sp>
        <p:nvSpPr>
          <p:cNvPr id="12"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21;p27"/>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5"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3508267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8" name="Rectangle 6"/>
          <p:cNvSpPr>
            <a:spLocks/>
          </p:cNvSpPr>
          <p:nvPr/>
        </p:nvSpPr>
        <p:spPr bwMode="auto">
          <a:xfrm>
            <a:off x="2436813" y="703263"/>
            <a:ext cx="42687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100" b="1" smtClean="0">
                <a:solidFill>
                  <a:schemeClr val="accent2"/>
                </a:solidFill>
                <a:latin typeface="Helvetica" charset="0"/>
                <a:ea typeface="Helvetica" charset="0"/>
                <a:cs typeface="Helvetica" charset="0"/>
                <a:sym typeface="Helvetica" charset="0"/>
              </a:rPr>
              <a:t>BREAKDOWN PART OF LAYOUT</a:t>
            </a:r>
          </a:p>
        </p:txBody>
      </p:sp>
      <p:sp>
        <p:nvSpPr>
          <p:cNvPr id="13319" name="Rectangle 7"/>
          <p:cNvSpPr>
            <a:spLocks/>
          </p:cNvSpPr>
          <p:nvPr/>
        </p:nvSpPr>
        <p:spPr bwMode="auto">
          <a:xfrm>
            <a:off x="895350" y="4414838"/>
            <a:ext cx="1717675"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b="1" smtClean="0">
                <a:latin typeface="Helvetica" charset="0"/>
                <a:ea typeface="Helvetica" charset="0"/>
                <a:cs typeface="Helvetica" charset="0"/>
                <a:sym typeface="Helvetica" charset="0"/>
              </a:rPr>
              <a:t>PROPERTY</a:t>
            </a:r>
          </a:p>
        </p:txBody>
      </p:sp>
      <p:sp>
        <p:nvSpPr>
          <p:cNvPr id="13320" name="Rectangle 8"/>
          <p:cNvSpPr>
            <a:spLocks/>
          </p:cNvSpPr>
          <p:nvPr/>
        </p:nvSpPr>
        <p:spPr bwMode="auto">
          <a:xfrm>
            <a:off x="5526088" y="4325938"/>
            <a:ext cx="184308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b="1" smtClean="0">
                <a:latin typeface="Helvetica" charset="0"/>
                <a:ea typeface="Helvetica" charset="0"/>
                <a:cs typeface="Helvetica" charset="0"/>
                <a:sym typeface="Helvetica" charset="0"/>
              </a:rPr>
              <a:t>WARDROBE</a:t>
            </a:r>
          </a:p>
        </p:txBody>
      </p:sp>
      <p:pic>
        <p:nvPicPr>
          <p:cNvPr id="13321" name="Picture 9" descr="pasted-image.pdf"/>
          <p:cNvPicPr>
            <a:picLocks noChangeAspect="1"/>
          </p:cNvPicPr>
          <p:nvPr/>
        </p:nvPicPr>
        <p:blipFill>
          <a:blip r:embed="rId3">
            <a:extLst>
              <a:ext uri="{28A0092B-C50C-407E-A947-70E740481C1C}">
                <a14:useLocalDpi xmlns:a14="http://schemas.microsoft.com/office/drawing/2010/main" val="0"/>
              </a:ext>
            </a:extLst>
          </a:blip>
          <a:srcRect t="24330"/>
          <a:stretch>
            <a:fillRect/>
          </a:stretch>
        </p:blipFill>
        <p:spPr bwMode="auto">
          <a:xfrm>
            <a:off x="719138" y="1103313"/>
            <a:ext cx="2474912" cy="311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22" name="Picture 10" descr="past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7463" y="1482725"/>
            <a:ext cx="2698750" cy="282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21;p27"/>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5"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477182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171651" y="448535"/>
            <a:ext cx="3275741" cy="4867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id" sz="2520" dirty="0">
                <a:solidFill>
                  <a:srgbClr val="0F3570"/>
                </a:solidFill>
                <a:latin typeface="Bebas Neue"/>
                <a:ea typeface="Bebas Neue"/>
                <a:cs typeface="Bebas Neue"/>
                <a:sym typeface="Bebas Neue"/>
              </a:rPr>
              <a:t>Profil </a:t>
            </a:r>
            <a:r>
              <a:rPr lang="id" sz="2520" dirty="0" smtClean="0">
                <a:solidFill>
                  <a:srgbClr val="0F3570"/>
                </a:solidFill>
                <a:latin typeface="Bebas Neue"/>
                <a:ea typeface="Bebas Neue"/>
                <a:cs typeface="Bebas Neue"/>
                <a:sym typeface="Bebas Neue"/>
              </a:rPr>
              <a:t>Pengajar</a:t>
            </a:r>
            <a:r>
              <a:rPr lang="en-US" sz="2520" dirty="0" smtClean="0">
                <a:solidFill>
                  <a:srgbClr val="0F3570"/>
                </a:solidFill>
                <a:latin typeface="Bebas Neue"/>
                <a:ea typeface="Bebas Neue"/>
                <a:cs typeface="Bebas Neue"/>
                <a:sym typeface="Bebas Neue"/>
              </a:rPr>
              <a:t> 2</a:t>
            </a:r>
            <a:endParaRPr sz="2520" dirty="0">
              <a:solidFill>
                <a:srgbClr val="0F3570"/>
              </a:solidFill>
              <a:latin typeface="Bebas Neue"/>
              <a:ea typeface="Bebas Neue"/>
              <a:cs typeface="Bebas Neue"/>
              <a:sym typeface="Bebas Neue"/>
            </a:endParaRPr>
          </a:p>
        </p:txBody>
      </p:sp>
      <p:sp>
        <p:nvSpPr>
          <p:cNvPr id="108" name="Google Shape;108;p26"/>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6"/>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10" name="Google Shape;110;p26"/>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13" name="Google Shape;113;p26"/>
          <p:cNvSpPr txBox="1"/>
          <p:nvPr/>
        </p:nvSpPr>
        <p:spPr>
          <a:xfrm>
            <a:off x="2138525" y="800125"/>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14" name="Google Shape;114;p26"/>
          <p:cNvSpPr txBox="1"/>
          <p:nvPr/>
        </p:nvSpPr>
        <p:spPr>
          <a:xfrm>
            <a:off x="197750" y="3145100"/>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1" name="Google Shape;104;p2">
            <a:extLst>
              <a:ext uri="{FF2B5EF4-FFF2-40B4-BE49-F238E27FC236}">
                <a16:creationId xmlns:a16="http://schemas.microsoft.com/office/drawing/2014/main" xmlns="" id="{6EE51A58-3521-7245-A75B-1A2D37E4766D}"/>
              </a:ext>
            </a:extLst>
          </p:cNvPr>
          <p:cNvSpPr/>
          <p:nvPr/>
        </p:nvSpPr>
        <p:spPr>
          <a:xfrm>
            <a:off x="2138525" y="2157877"/>
            <a:ext cx="5903829" cy="173121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Jabatan Akademik &lt;tahun dan jabatan terakhir Pengajar&gt;</a:t>
            </a: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0" i="0" u="none" strike="noStrike" cap="none">
                <a:solidFill>
                  <a:srgbClr val="0070C0"/>
                </a:solidFill>
                <a:latin typeface="Calibri"/>
                <a:ea typeface="Calibri"/>
                <a:cs typeface="Calibri"/>
                <a:sym typeface="Calibri"/>
              </a:rPr>
              <a:t/>
            </a:r>
            <a:br>
              <a:rPr lang="en-US" sz="1350" b="0" i="0" u="none" strike="noStrike" cap="none">
                <a:solidFill>
                  <a:srgbClr val="0070C0"/>
                </a:solidFill>
                <a:latin typeface="Calibri"/>
                <a:ea typeface="Calibri"/>
                <a:cs typeface="Calibri"/>
                <a:sym typeface="Calibri"/>
              </a:rPr>
            </a:br>
            <a:r>
              <a:rPr lang="en-US" sz="1350" b="0" i="0" u="none" strike="noStrike" cap="none">
                <a:solidFill>
                  <a:srgbClr val="0070C0"/>
                </a:solidFill>
                <a:latin typeface="Calibri"/>
                <a:ea typeface="Calibri"/>
                <a:cs typeface="Calibri"/>
                <a:sym typeface="Calibri"/>
              </a:rPr>
              <a:t>Pendidikan</a:t>
            </a:r>
            <a:endParaRPr sz="1350" b="0" i="0" u="none" strike="noStrike" cap="none">
              <a:solidFill>
                <a:srgbClr val="0070C0"/>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chemeClr val="dk1"/>
                </a:solidFill>
                <a:latin typeface="Calibri"/>
                <a:ea typeface="Calibri"/>
                <a:cs typeface="Calibri"/>
                <a:sym typeface="Calibri"/>
              </a:rPr>
              <a:t>&lt;riwayat pendidikan Pengajar&gt;  </a:t>
            </a:r>
            <a:endParaRPr sz="1050" b="0" i="0" u="none" strike="noStrike" cap="none">
              <a:solidFill>
                <a:schemeClr val="dk1"/>
              </a:solidFill>
              <a:latin typeface="Arial"/>
              <a:ea typeface="Arial"/>
              <a:cs typeface="Arial"/>
              <a:sym typeface="Arial"/>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214313" marR="0" lvl="0" indent="-128588" algn="l" rtl="0">
              <a:lnSpc>
                <a:spcPct val="100000"/>
              </a:lnSpc>
              <a:spcBef>
                <a:spcPts val="0"/>
              </a:spcBef>
              <a:spcAft>
                <a:spcPts val="0"/>
              </a:spcAft>
              <a:buNone/>
            </a:pPr>
            <a:endParaRPr sz="135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None/>
            </a:pPr>
            <a:r>
              <a:rPr lang="en-US" sz="1350" b="0" i="0" u="none" strike="noStrike" cap="none">
                <a:solidFill>
                  <a:schemeClr val="dk1"/>
                </a:solidFill>
                <a:latin typeface="Calibri"/>
                <a:ea typeface="Calibri"/>
                <a:cs typeface="Calibri"/>
                <a:sym typeface="Calibri"/>
              </a:rPr>
              <a:t>Riwayat Pekerjaan</a:t>
            </a:r>
            <a:endParaRPr sz="1350" b="0" i="0" u="none" strike="noStrike" cap="none">
              <a:solidFill>
                <a:schemeClr val="dk1"/>
              </a:solidFill>
              <a:latin typeface="Calibri"/>
              <a:ea typeface="Calibri"/>
              <a:cs typeface="Calibri"/>
              <a:sym typeface="Calibri"/>
            </a:endParaRPr>
          </a:p>
          <a:p>
            <a:pPr marL="214313" marR="0" lvl="0" indent="-214313" algn="l" rtl="0">
              <a:lnSpc>
                <a:spcPct val="100000"/>
              </a:lnSpc>
              <a:spcBef>
                <a:spcPts val="0"/>
              </a:spcBef>
              <a:spcAft>
                <a:spcPts val="0"/>
              </a:spcAft>
              <a:buClr>
                <a:srgbClr val="FF0000"/>
              </a:buClr>
              <a:buSzPts val="1800"/>
              <a:buFont typeface="Noto Sans Symbols"/>
              <a:buChar char="❑"/>
            </a:pPr>
            <a:r>
              <a:rPr lang="en-US" sz="1350" b="0" i="0" u="none" strike="noStrike" cap="none">
                <a:solidFill>
                  <a:schemeClr val="dk1"/>
                </a:solidFill>
                <a:latin typeface="Calibri"/>
                <a:ea typeface="Calibri"/>
                <a:cs typeface="Calibri"/>
                <a:sym typeface="Calibri"/>
              </a:rPr>
              <a:t>&lt;riwayat pekerjaan Pengajar&gt;</a:t>
            </a:r>
            <a:endParaRPr sz="1050" b="0" i="0" u="none" strike="noStrike" cap="none">
              <a:solidFill>
                <a:schemeClr val="dk1"/>
              </a:solidFill>
              <a:latin typeface="Arial"/>
              <a:ea typeface="Arial"/>
              <a:cs typeface="Arial"/>
              <a:sym typeface="Arial"/>
            </a:endParaRPr>
          </a:p>
        </p:txBody>
      </p:sp>
      <p:sp>
        <p:nvSpPr>
          <p:cNvPr id="12" name="Google Shape;105;p2">
            <a:extLst>
              <a:ext uri="{FF2B5EF4-FFF2-40B4-BE49-F238E27FC236}">
                <a16:creationId xmlns:a16="http://schemas.microsoft.com/office/drawing/2014/main" xmlns="" id="{209991EA-53D0-9B4C-9639-47C4D86FD25B}"/>
              </a:ext>
            </a:extLst>
          </p:cNvPr>
          <p:cNvSpPr/>
          <p:nvPr/>
        </p:nvSpPr>
        <p:spPr>
          <a:xfrm>
            <a:off x="2138525" y="1188795"/>
            <a:ext cx="3130812" cy="715550"/>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Contact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chemeClr val="dk1"/>
                </a:solidFill>
                <a:latin typeface="Calibri"/>
                <a:ea typeface="Calibri"/>
                <a:cs typeface="Calibri"/>
                <a:sym typeface="Calibri"/>
              </a:rPr>
              <a:t>HP WA	: &lt;no WA Pengajar&gt;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chemeClr val="dk1"/>
                </a:solidFill>
                <a:latin typeface="Calibri"/>
                <a:ea typeface="Calibri"/>
                <a:cs typeface="Calibri"/>
                <a:sym typeface="Calibri"/>
              </a:rPr>
              <a:t>Email	: &lt;email Pengajar&gt;</a:t>
            </a:r>
            <a:endParaRPr sz="1400" b="0" i="0" u="none" strike="noStrike" cap="none">
              <a:solidFill>
                <a:schemeClr val="dk1"/>
              </a:solidFill>
              <a:latin typeface="Calibri"/>
              <a:ea typeface="Calibri"/>
              <a:cs typeface="Calibri"/>
              <a:sym typeface="Calibri"/>
            </a:endParaRPr>
          </a:p>
        </p:txBody>
      </p:sp>
      <p:sp>
        <p:nvSpPr>
          <p:cNvPr id="13" name="Google Shape;106;p2">
            <a:extLst>
              <a:ext uri="{FF2B5EF4-FFF2-40B4-BE49-F238E27FC236}">
                <a16:creationId xmlns:a16="http://schemas.microsoft.com/office/drawing/2014/main" xmlns="" id="{50320FAF-63A8-5748-AA51-896F7DC6EE28}"/>
              </a:ext>
            </a:extLst>
          </p:cNvPr>
          <p:cNvSpPr/>
          <p:nvPr/>
        </p:nvSpPr>
        <p:spPr>
          <a:xfrm>
            <a:off x="264310" y="1210735"/>
            <a:ext cx="1608745" cy="1607634"/>
          </a:xfrm>
          <a:prstGeom prst="rect">
            <a:avLst/>
          </a:prstGeom>
          <a:solidFill>
            <a:schemeClr val="accent5">
              <a:lumMod val="75000"/>
            </a:schemeClr>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None/>
            </a:pPr>
            <a:r>
              <a:rPr lang="en-US" sz="1350" b="0" i="0" u="none" strike="noStrike" cap="none">
                <a:solidFill>
                  <a:schemeClr val="lt1"/>
                </a:solidFill>
                <a:latin typeface="Calibri"/>
                <a:ea typeface="Calibri"/>
                <a:cs typeface="Calibri"/>
                <a:sym typeface="Calibri"/>
              </a:rPr>
              <a:t>Foto Pengajar</a:t>
            </a: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39710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2" name="Rectangle 6"/>
          <p:cNvSpPr>
            <a:spLocks/>
          </p:cNvSpPr>
          <p:nvPr/>
        </p:nvSpPr>
        <p:spPr bwMode="auto">
          <a:xfrm>
            <a:off x="2436813" y="703263"/>
            <a:ext cx="4268787"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100" b="1" smtClean="0">
                <a:solidFill>
                  <a:schemeClr val="accent2"/>
                </a:solidFill>
                <a:latin typeface="Helvetica" charset="0"/>
                <a:ea typeface="Helvetica" charset="0"/>
                <a:cs typeface="Helvetica" charset="0"/>
                <a:sym typeface="Helvetica" charset="0"/>
              </a:rPr>
              <a:t>BREAKDOWN PART OF LAYOUT</a:t>
            </a:r>
          </a:p>
        </p:txBody>
      </p:sp>
      <p:sp>
        <p:nvSpPr>
          <p:cNvPr id="14343" name="Rectangle 7"/>
          <p:cNvSpPr>
            <a:spLocks/>
          </p:cNvSpPr>
          <p:nvPr/>
        </p:nvSpPr>
        <p:spPr bwMode="auto">
          <a:xfrm>
            <a:off x="1182688" y="4452938"/>
            <a:ext cx="1966912"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b="1" smtClean="0">
                <a:latin typeface="Helvetica" charset="0"/>
                <a:ea typeface="Helvetica" charset="0"/>
                <a:cs typeface="Helvetica" charset="0"/>
                <a:sym typeface="Helvetica" charset="0"/>
              </a:rPr>
              <a:t>MOOD LIGHT</a:t>
            </a:r>
          </a:p>
        </p:txBody>
      </p:sp>
      <p:sp>
        <p:nvSpPr>
          <p:cNvPr id="14344" name="Rectangle 8"/>
          <p:cNvSpPr>
            <a:spLocks/>
          </p:cNvSpPr>
          <p:nvPr/>
        </p:nvSpPr>
        <p:spPr bwMode="auto">
          <a:xfrm>
            <a:off x="5378450" y="4325938"/>
            <a:ext cx="213836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b="1" smtClean="0">
                <a:latin typeface="Helvetica" charset="0"/>
                <a:ea typeface="Helvetica" charset="0"/>
                <a:cs typeface="Helvetica" charset="0"/>
                <a:sym typeface="Helvetica" charset="0"/>
              </a:rPr>
              <a:t>MOOD COLOR</a:t>
            </a:r>
          </a:p>
        </p:txBody>
      </p:sp>
      <p:pic>
        <p:nvPicPr>
          <p:cNvPr id="14345" name="Picture 9"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25" y="1212850"/>
            <a:ext cx="4040188" cy="305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6" name="Picture 10" descr="pasted-image.pdf"/>
          <p:cNvPicPr>
            <a:picLocks noChangeAspect="1"/>
          </p:cNvPicPr>
          <p:nvPr/>
        </p:nvPicPr>
        <p:blipFill>
          <a:blip r:embed="rId4">
            <a:extLst>
              <a:ext uri="{28A0092B-C50C-407E-A947-70E740481C1C}">
                <a14:useLocalDpi xmlns:a14="http://schemas.microsoft.com/office/drawing/2010/main" val="0"/>
              </a:ext>
            </a:extLst>
          </a:blip>
          <a:srcRect r="49927"/>
          <a:stretch>
            <a:fillRect/>
          </a:stretch>
        </p:blipFill>
        <p:spPr bwMode="auto">
          <a:xfrm>
            <a:off x="4510088" y="1212850"/>
            <a:ext cx="4578350" cy="314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21;p27"/>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5"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0901080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Rectangle 6"/>
          <p:cNvSpPr>
            <a:spLocks/>
          </p:cNvSpPr>
          <p:nvPr/>
        </p:nvSpPr>
        <p:spPr bwMode="auto">
          <a:xfrm>
            <a:off x="328613" y="842963"/>
            <a:ext cx="29654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400" b="1" smtClean="0">
                <a:solidFill>
                  <a:schemeClr val="accent2"/>
                </a:solidFill>
                <a:latin typeface="Helvetica" charset="0"/>
                <a:ea typeface="Helvetica" charset="0"/>
                <a:cs typeface="Helvetica" charset="0"/>
                <a:sym typeface="Helvetica" charset="0"/>
              </a:rPr>
              <a:t>MAKE REFERENCE</a:t>
            </a:r>
          </a:p>
        </p:txBody>
      </p:sp>
      <p:pic>
        <p:nvPicPr>
          <p:cNvPr id="15367" name="Picture 7" descr="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371600"/>
            <a:ext cx="6799263" cy="339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0876956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6"/>
          <p:cNvSpPr>
            <a:spLocks/>
          </p:cNvSpPr>
          <p:nvPr/>
        </p:nvSpPr>
        <p:spPr bwMode="auto">
          <a:xfrm>
            <a:off x="328613" y="842963"/>
            <a:ext cx="29654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400" b="1" smtClean="0">
                <a:solidFill>
                  <a:schemeClr val="accent2"/>
                </a:solidFill>
                <a:latin typeface="Helvetica" charset="0"/>
                <a:ea typeface="Helvetica" charset="0"/>
                <a:cs typeface="Helvetica" charset="0"/>
                <a:sym typeface="Helvetica" charset="0"/>
              </a:rPr>
              <a:t>MAKE REFERENCE</a:t>
            </a:r>
          </a:p>
        </p:txBody>
      </p:sp>
      <p:sp>
        <p:nvSpPr>
          <p:cNvPr id="16391" name="Rectangle 7"/>
          <p:cNvSpPr>
            <a:spLocks/>
          </p:cNvSpPr>
          <p:nvPr/>
        </p:nvSpPr>
        <p:spPr bwMode="auto">
          <a:xfrm>
            <a:off x="2220913" y="4210050"/>
            <a:ext cx="54102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400" b="1" smtClean="0">
                <a:solidFill>
                  <a:schemeClr val="accent2"/>
                </a:solidFill>
                <a:latin typeface="Helvetica" charset="0"/>
                <a:ea typeface="Helvetica" charset="0"/>
                <a:cs typeface="Helvetica" charset="0"/>
                <a:sym typeface="Helvetica" charset="0"/>
              </a:rPr>
              <a:t>ROUGH COMPOSE / STILL O MATIC</a:t>
            </a:r>
          </a:p>
        </p:txBody>
      </p:sp>
      <p:pic>
        <p:nvPicPr>
          <p:cNvPr id="16392" name="Picture 8" descr="past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971675"/>
            <a:ext cx="6742112" cy="222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99121720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5" name="Picture 7" descr="TIMELINE PRODUCTION.pdf"/>
          <p:cNvPicPr>
            <a:picLocks noChangeAspect="1"/>
          </p:cNvPicPr>
          <p:nvPr/>
        </p:nvPicPr>
        <p:blipFill>
          <a:blip r:embed="rId3">
            <a:extLst>
              <a:ext uri="{28A0092B-C50C-407E-A947-70E740481C1C}">
                <a14:useLocalDpi xmlns:a14="http://schemas.microsoft.com/office/drawing/2010/main" val="0"/>
              </a:ext>
            </a:extLst>
          </a:blip>
          <a:srcRect t="4778"/>
          <a:stretch>
            <a:fillRect/>
          </a:stretch>
        </p:blipFill>
        <p:spPr bwMode="auto">
          <a:xfrm>
            <a:off x="142875" y="906463"/>
            <a:ext cx="6997700" cy="421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3568810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6"/>
          <p:cNvSpPr>
            <a:spLocks/>
          </p:cNvSpPr>
          <p:nvPr/>
        </p:nvSpPr>
        <p:spPr bwMode="auto">
          <a:xfrm>
            <a:off x="2136775" y="700088"/>
            <a:ext cx="4868863"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20" rIns="45720">
            <a:spAutoFit/>
          </a:bodyPr>
          <a:lstStyle>
            <a:lvl1pPr defTabSz="457200">
              <a:defRPr sz="1400">
                <a:solidFill>
                  <a:srgbClr val="000000"/>
                </a:solidFill>
                <a:latin typeface="Arial" charset="0"/>
                <a:ea typeface="Arial" charset="0"/>
                <a:cs typeface="Arial" charset="0"/>
                <a:sym typeface="Arial" charset="0"/>
              </a:defRPr>
            </a:lvl1pPr>
            <a:lvl2pPr defTabSz="457200">
              <a:defRPr sz="1400">
                <a:solidFill>
                  <a:srgbClr val="000000"/>
                </a:solidFill>
                <a:latin typeface="Arial" charset="0"/>
                <a:ea typeface="Arial" charset="0"/>
                <a:cs typeface="Arial" charset="0"/>
                <a:sym typeface="Arial" charset="0"/>
              </a:defRPr>
            </a:lvl2pPr>
            <a:lvl3pPr defTabSz="457200">
              <a:defRPr sz="1400">
                <a:solidFill>
                  <a:srgbClr val="000000"/>
                </a:solidFill>
                <a:latin typeface="Arial" charset="0"/>
                <a:ea typeface="Arial" charset="0"/>
                <a:cs typeface="Arial" charset="0"/>
                <a:sym typeface="Arial" charset="0"/>
              </a:defRPr>
            </a:lvl3pPr>
            <a:lvl4pPr defTabSz="457200">
              <a:defRPr sz="1400">
                <a:solidFill>
                  <a:srgbClr val="000000"/>
                </a:solidFill>
                <a:latin typeface="Arial" charset="0"/>
                <a:ea typeface="Arial" charset="0"/>
                <a:cs typeface="Arial" charset="0"/>
                <a:sym typeface="Arial" charset="0"/>
              </a:defRPr>
            </a:lvl4pPr>
            <a:lvl5pPr defTabSz="457200">
              <a:defRPr sz="1400">
                <a:solidFill>
                  <a:srgbClr val="000000"/>
                </a:solidFill>
                <a:latin typeface="Arial" charset="0"/>
                <a:ea typeface="Arial" charset="0"/>
                <a:cs typeface="Arial" charset="0"/>
                <a:sym typeface="Arial" charset="0"/>
              </a:defRPr>
            </a:lvl5pPr>
            <a:lvl6pPr marL="4572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457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2400" b="1" smtClean="0">
                <a:solidFill>
                  <a:schemeClr val="accent2"/>
                </a:solidFill>
                <a:latin typeface="Helvetica" charset="0"/>
                <a:ea typeface="Helvetica" charset="0"/>
                <a:cs typeface="Helvetica" charset="0"/>
                <a:sym typeface="Helvetica" charset="0"/>
              </a:rPr>
              <a:t>FUNGSI DIRECTOR TREATMENT</a:t>
            </a:r>
          </a:p>
        </p:txBody>
      </p:sp>
      <p:pic>
        <p:nvPicPr>
          <p:cNvPr id="18439" name="Picture 7" descr="Screen Shot 2020-03-10 at 8.24.5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255713"/>
            <a:ext cx="5199063" cy="3821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97082540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62" name="Rectangle 6"/>
          <p:cNvSpPr>
            <a:spLocks/>
          </p:cNvSpPr>
          <p:nvPr/>
        </p:nvSpPr>
        <p:spPr bwMode="auto">
          <a:xfrm>
            <a:off x="830263" y="1966913"/>
            <a:ext cx="6891337" cy="120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b="1" smtClean="0">
                <a:solidFill>
                  <a:srgbClr val="535353"/>
                </a:solidFill>
                <a:latin typeface="Helvetica" charset="0"/>
                <a:ea typeface="Helvetica" charset="0"/>
                <a:cs typeface="Helvetica" charset="0"/>
                <a:sym typeface="Helvetica" charset="0"/>
              </a:rPr>
              <a:t>supaya memahami Cara membuat materi Presentasi yang menarik supaya dapat dipahami dengan mudah</a:t>
            </a:r>
          </a:p>
        </p:txBody>
      </p:sp>
      <p:sp>
        <p:nvSpPr>
          <p:cNvPr id="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p27"/>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 name="Google Shape;125;p27"/>
          <p:cNvSpPr txBox="1">
            <a:spLocks/>
          </p:cNvSpPr>
          <p:nvPr/>
        </p:nvSpPr>
        <p:spPr>
          <a:xfrm>
            <a:off x="7560071" y="4864000"/>
            <a:ext cx="1591229" cy="16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8176470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2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4" name="Google Shape;124;p27"/>
          <p:cNvSpPr txBox="1"/>
          <p:nvPr/>
        </p:nvSpPr>
        <p:spPr>
          <a:xfrm>
            <a:off x="3035056" y="2271417"/>
            <a:ext cx="8803800" cy="800189"/>
          </a:xfrm>
          <a:prstGeom prst="rect">
            <a:avLst/>
          </a:prstGeom>
          <a:noFill/>
          <a:ln>
            <a:noFill/>
          </a:ln>
        </p:spPr>
        <p:txBody>
          <a:bodyPr spcFirstLastPara="1" wrap="square" lIns="91425" tIns="91425" rIns="91425" bIns="91425" anchor="t" anchorCtr="0">
            <a:spAutoFit/>
          </a:bodyPr>
          <a:lstStyle/>
          <a:p>
            <a:pPr lvl="0">
              <a:buSzPts val="4700"/>
            </a:pPr>
            <a:r>
              <a:rPr lang="en-US" sz="4000" b="1" dirty="0" smtClean="0">
                <a:solidFill>
                  <a:srgbClr val="143570"/>
                </a:solidFill>
              </a:rPr>
              <a:t>MATERI 3</a:t>
            </a:r>
            <a:endParaRPr lang="en-US" sz="4000" dirty="0">
              <a:solidFill>
                <a:srgbClr val="143570"/>
              </a:solidFill>
            </a:endParaRPr>
          </a:p>
        </p:txBody>
      </p:sp>
      <p:sp>
        <p:nvSpPr>
          <p:cNvPr id="125" name="Google Shape;125;p27"/>
          <p:cNvSpPr txBox="1">
            <a:spLocks noGrp="1"/>
          </p:cNvSpPr>
          <p:nvPr>
            <p:ph type="subTitle" idx="1"/>
          </p:nvPr>
        </p:nvSpPr>
        <p:spPr>
          <a:xfrm>
            <a:off x="7484882" y="4864000"/>
            <a:ext cx="1666418"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2" name="Rectangle 1"/>
          <p:cNvSpPr/>
          <p:nvPr/>
        </p:nvSpPr>
        <p:spPr>
          <a:xfrm>
            <a:off x="1469184" y="1408647"/>
            <a:ext cx="7183000" cy="523220"/>
          </a:xfrm>
          <a:prstGeom prst="rect">
            <a:avLst/>
          </a:prstGeom>
        </p:spPr>
        <p:txBody>
          <a:bodyPr wrap="square">
            <a:spAutoFit/>
          </a:bodyPr>
          <a:lstStyle/>
          <a:p>
            <a:pPr lvl="0"/>
            <a:r>
              <a:rPr lang="en-US" sz="2800" b="1" smtClean="0">
                <a:solidFill>
                  <a:srgbClr val="243A62"/>
                </a:solidFill>
              </a:rPr>
              <a:t>LIGHTING &amp; AUDIO KNOWLEDGE</a:t>
            </a:r>
            <a:endParaRPr lang="en-US" sz="2800" b="1" dirty="0"/>
          </a:p>
        </p:txBody>
      </p:sp>
      <p:sp>
        <p:nvSpPr>
          <p:cNvPr id="8" name="Rectangle 7"/>
          <p:cNvSpPr/>
          <p:nvPr/>
        </p:nvSpPr>
        <p:spPr>
          <a:xfrm>
            <a:off x="3581127" y="2950518"/>
            <a:ext cx="1367946" cy="523220"/>
          </a:xfrm>
          <a:prstGeom prst="rect">
            <a:avLst/>
          </a:prstGeom>
        </p:spPr>
        <p:txBody>
          <a:bodyPr wrap="square">
            <a:spAutoFit/>
          </a:bodyPr>
          <a:lstStyle/>
          <a:p>
            <a:pPr lvl="0"/>
            <a:r>
              <a:rPr lang="en-US" sz="2800" b="1" dirty="0" smtClean="0">
                <a:solidFill>
                  <a:srgbClr val="243A62"/>
                </a:solidFill>
              </a:rPr>
              <a:t>( 4 JP )</a:t>
            </a:r>
            <a:endParaRPr lang="en-US" sz="2800" b="1" dirty="0"/>
          </a:p>
        </p:txBody>
      </p:sp>
    </p:spTree>
    <p:extLst>
      <p:ext uri="{BB962C8B-B14F-4D97-AF65-F5344CB8AC3E}">
        <p14:creationId xmlns:p14="http://schemas.microsoft.com/office/powerpoint/2010/main" val="522829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362334" y="4864000"/>
            <a:ext cx="1788966"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8" name="Google Shape;126;p4"/>
          <p:cNvSpPr/>
          <p:nvPr/>
        </p:nvSpPr>
        <p:spPr>
          <a:xfrm>
            <a:off x="2103438" y="2185988"/>
            <a:ext cx="5136348" cy="153884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1" i="0" u="none" strike="noStrike" cap="none" dirty="0" smtClean="0">
                <a:solidFill>
                  <a:srgbClr val="000000"/>
                </a:solidFill>
                <a:latin typeface="Arial"/>
                <a:ea typeface="Arial"/>
                <a:cs typeface="Arial"/>
                <a:sym typeface="Arial"/>
              </a:rPr>
              <a:t>LIGHTING KNOWLEDGE</a:t>
            </a:r>
            <a:endParaRPr dirty="0"/>
          </a:p>
        </p:txBody>
      </p:sp>
    </p:spTree>
    <p:extLst>
      <p:ext uri="{BB962C8B-B14F-4D97-AF65-F5344CB8AC3E}">
        <p14:creationId xmlns:p14="http://schemas.microsoft.com/office/powerpoint/2010/main" val="1947737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image2.png" descr="image2.png"/>
          <p:cNvPicPr>
            <a:picLocks noChangeAspect="1"/>
          </p:cNvPicPr>
          <p:nvPr/>
        </p:nvPicPr>
        <p:blipFill>
          <a:blip r:embed="rId2">
            <a:extLst/>
          </a:blip>
          <a:stretch>
            <a:fillRect/>
          </a:stretch>
        </p:blipFill>
        <p:spPr>
          <a:xfrm>
            <a:off x="7296347" y="-58820"/>
            <a:ext cx="933256" cy="933255"/>
          </a:xfrm>
          <a:prstGeom prst="rect">
            <a:avLst/>
          </a:prstGeom>
          <a:ln w="12700">
            <a:miter lim="400000"/>
          </a:ln>
        </p:spPr>
      </p:pic>
      <p:sp>
        <p:nvSpPr>
          <p:cNvPr id="127" name="Lighting"/>
          <p:cNvSpPr txBox="1"/>
          <p:nvPr/>
        </p:nvSpPr>
        <p:spPr>
          <a:xfrm>
            <a:off x="318288" y="867598"/>
            <a:ext cx="16894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Avenir Heavy"/>
                <a:ea typeface="Avenir Heavy"/>
                <a:cs typeface="Avenir Heavy"/>
                <a:sym typeface="Avenir Heavy"/>
              </a:defRPr>
            </a:lvl1pPr>
          </a:lstStyle>
          <a:p>
            <a:r>
              <a:t>Lighting</a:t>
            </a:r>
          </a:p>
        </p:txBody>
      </p:sp>
      <p:sp>
        <p:nvSpPr>
          <p:cNvPr id="128" name="&gt; Fungsi Lighting"/>
          <p:cNvSpPr txBox="1"/>
          <p:nvPr/>
        </p:nvSpPr>
        <p:spPr>
          <a:xfrm>
            <a:off x="2121688" y="867598"/>
            <a:ext cx="196746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solidFill>
                  <a:srgbClr val="ED7D31"/>
                </a:solidFill>
                <a:latin typeface="Avenir Heavy"/>
                <a:ea typeface="Avenir Heavy"/>
                <a:cs typeface="Avenir Heavy"/>
                <a:sym typeface="Avenir Heavy"/>
              </a:defRPr>
            </a:lvl1pPr>
          </a:lstStyle>
          <a:p>
            <a:r>
              <a:t>&gt; Fungsi Lighting</a:t>
            </a:r>
          </a:p>
        </p:txBody>
      </p:sp>
      <p:sp>
        <p:nvSpPr>
          <p:cNvPr id="129" name="Fungsi Tata Cahaya (Lighting) dalam video adalah memanipulasi cahaya yang jatuh ke objek  Guna dari tata cahaya:…"/>
          <p:cNvSpPr txBox="1"/>
          <p:nvPr/>
        </p:nvSpPr>
        <p:spPr>
          <a:xfrm>
            <a:off x="2849907" y="1527546"/>
            <a:ext cx="5176493" cy="4525964"/>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334735" indent="-220435" algn="just" defTabSz="457200">
              <a:spcBef>
                <a:spcPts val="400"/>
              </a:spcBef>
              <a:buSzPct val="100000"/>
              <a:buFont typeface="Arial"/>
              <a:buChar char="•"/>
              <a:defRPr sz="1800">
                <a:solidFill>
                  <a:srgbClr val="404040"/>
                </a:solidFill>
                <a:latin typeface="+mn-lt"/>
                <a:ea typeface="+mn-ea"/>
                <a:cs typeface="+mn-cs"/>
                <a:sym typeface="Calibri"/>
              </a:defRPr>
            </a:pPr>
            <a:r>
              <a:t>Fungsi Tata Cahaya (Lighting) dalam video adalah memanipulasi cahaya yang jatuh ke objek</a:t>
            </a:r>
            <a:br/>
            <a:r>
              <a:t/>
            </a:r>
            <a:br/>
            <a:r>
              <a:t>Guna dari tata cahaya: </a:t>
            </a:r>
          </a:p>
          <a:p>
            <a:pPr marL="334735" indent="-220435" algn="just" defTabSz="457200">
              <a:spcBef>
                <a:spcPts val="400"/>
              </a:spcBef>
              <a:buSzPct val="100000"/>
              <a:buFont typeface="Arial"/>
              <a:buChar char="•"/>
              <a:defRPr sz="1800">
                <a:solidFill>
                  <a:srgbClr val="404040"/>
                </a:solidFill>
                <a:latin typeface="+mn-lt"/>
                <a:ea typeface="+mn-ea"/>
                <a:cs typeface="+mn-cs"/>
                <a:sym typeface="Calibri"/>
              </a:defRPr>
            </a:pPr>
            <a:r>
              <a:t>Menyediakan cahaya yang cukup bagi kamera untuk merekam supaya audiens bisa melihat obyek yang direkam. </a:t>
            </a:r>
          </a:p>
          <a:p>
            <a:pPr marL="334735" indent="-220435" algn="just" defTabSz="457200">
              <a:spcBef>
                <a:spcPts val="400"/>
              </a:spcBef>
              <a:buSzPct val="100000"/>
              <a:buFont typeface="Arial"/>
              <a:buChar char="•"/>
              <a:defRPr sz="1800">
                <a:solidFill>
                  <a:srgbClr val="404040"/>
                </a:solidFill>
                <a:latin typeface="+mn-lt"/>
                <a:ea typeface="+mn-ea"/>
                <a:cs typeface="+mn-cs"/>
                <a:sym typeface="Calibri"/>
              </a:defRPr>
            </a:pPr>
            <a:r>
              <a:t>Lighting juga berguna untuk membangun sebuah mood. </a:t>
            </a:r>
          </a:p>
        </p:txBody>
      </p:sp>
      <p:pic>
        <p:nvPicPr>
          <p:cNvPr id="130" name="Picture 4" descr="Picture 4"/>
          <p:cNvPicPr>
            <a:picLocks noChangeAspect="1"/>
          </p:cNvPicPr>
          <p:nvPr/>
        </p:nvPicPr>
        <p:blipFill>
          <a:blip r:embed="rId3">
            <a:extLst/>
          </a:blip>
          <a:stretch>
            <a:fillRect/>
          </a:stretch>
        </p:blipFill>
        <p:spPr>
          <a:xfrm>
            <a:off x="358257" y="1527546"/>
            <a:ext cx="2076584" cy="3073782"/>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9292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image2.png" descr="image2.png"/>
          <p:cNvPicPr>
            <a:picLocks noChangeAspect="1"/>
          </p:cNvPicPr>
          <p:nvPr/>
        </p:nvPicPr>
        <p:blipFill>
          <a:blip r:embed="rId2">
            <a:extLst/>
          </a:blip>
          <a:stretch>
            <a:fillRect/>
          </a:stretch>
        </p:blipFill>
        <p:spPr>
          <a:xfrm>
            <a:off x="7296347" y="-58820"/>
            <a:ext cx="933256" cy="933255"/>
          </a:xfrm>
          <a:prstGeom prst="rect">
            <a:avLst/>
          </a:prstGeom>
          <a:ln w="12700">
            <a:miter lim="400000"/>
          </a:ln>
        </p:spPr>
      </p:pic>
      <p:sp>
        <p:nvSpPr>
          <p:cNvPr id="137" name="Lighting"/>
          <p:cNvSpPr txBox="1"/>
          <p:nvPr/>
        </p:nvSpPr>
        <p:spPr>
          <a:xfrm>
            <a:off x="318288" y="867598"/>
            <a:ext cx="16894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Avenir Heavy"/>
                <a:ea typeface="Avenir Heavy"/>
                <a:cs typeface="Avenir Heavy"/>
                <a:sym typeface="Avenir Heavy"/>
              </a:defRPr>
            </a:lvl1pPr>
          </a:lstStyle>
          <a:p>
            <a:r>
              <a:t>Lighting</a:t>
            </a:r>
          </a:p>
        </p:txBody>
      </p:sp>
      <p:sp>
        <p:nvSpPr>
          <p:cNvPr id="138" name="&gt; Colour Temperature"/>
          <p:cNvSpPr txBox="1"/>
          <p:nvPr/>
        </p:nvSpPr>
        <p:spPr>
          <a:xfrm>
            <a:off x="2121688" y="867598"/>
            <a:ext cx="2465808"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solidFill>
                  <a:srgbClr val="ED7D31"/>
                </a:solidFill>
                <a:latin typeface="Avenir Heavy"/>
                <a:ea typeface="Avenir Heavy"/>
                <a:cs typeface="Avenir Heavy"/>
                <a:sym typeface="Avenir Heavy"/>
              </a:defRPr>
            </a:lvl1pPr>
          </a:lstStyle>
          <a:p>
            <a:r>
              <a:t>&gt; Colour Temperature</a:t>
            </a:r>
          </a:p>
        </p:txBody>
      </p:sp>
      <p:sp>
        <p:nvSpPr>
          <p:cNvPr id="139" name="Sebelum memakai lighting, kita perlu tahu color temperature sehingga tidal salah menghasilkan karna pada video.…"/>
          <p:cNvSpPr txBox="1"/>
          <p:nvPr/>
        </p:nvSpPr>
        <p:spPr>
          <a:xfrm>
            <a:off x="5185864" y="1579132"/>
            <a:ext cx="3742236" cy="330086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just" defTabSz="457200">
              <a:spcBef>
                <a:spcPts val="400"/>
              </a:spcBef>
              <a:defRPr sz="1500">
                <a:solidFill>
                  <a:srgbClr val="404040"/>
                </a:solidFill>
                <a:latin typeface="+mn-lt"/>
                <a:ea typeface="+mn-ea"/>
                <a:cs typeface="+mn-cs"/>
                <a:sym typeface="Calibri"/>
              </a:defRPr>
            </a:pPr>
            <a:r>
              <a:t>Sebelum memakai lighting, kita perlu tahu color temperature sehingga tidal salah menghasilkan karna pada video. </a:t>
            </a:r>
          </a:p>
          <a:p>
            <a:pPr algn="just" defTabSz="457200">
              <a:spcBef>
                <a:spcPts val="400"/>
              </a:spcBef>
              <a:defRPr sz="1500">
                <a:solidFill>
                  <a:srgbClr val="404040"/>
                </a:solidFill>
                <a:latin typeface="+mn-lt"/>
                <a:ea typeface="+mn-ea"/>
                <a:cs typeface="+mn-cs"/>
                <a:sym typeface="Calibri"/>
              </a:defRPr>
            </a:pPr>
            <a:endParaRPr/>
          </a:p>
          <a:p>
            <a:pPr algn="just" defTabSz="457200">
              <a:spcBef>
                <a:spcPts val="400"/>
              </a:spcBef>
              <a:defRPr sz="1500">
                <a:solidFill>
                  <a:srgbClr val="404040"/>
                </a:solidFill>
                <a:latin typeface="+mn-lt"/>
                <a:ea typeface="+mn-ea"/>
                <a:cs typeface="+mn-cs"/>
                <a:sym typeface="Calibri"/>
              </a:defRPr>
            </a:pPr>
            <a:r>
              <a:t>Semakin tinggi angka K (Kelvin) maka warna semakin biru, sebaliknya semakin rendah angka K maka warna semakin kuning.</a:t>
            </a:r>
          </a:p>
          <a:p>
            <a:pPr algn="just" defTabSz="457200">
              <a:spcBef>
                <a:spcPts val="400"/>
              </a:spcBef>
              <a:defRPr sz="1500">
                <a:solidFill>
                  <a:srgbClr val="404040"/>
                </a:solidFill>
                <a:latin typeface="+mn-lt"/>
                <a:ea typeface="+mn-ea"/>
                <a:cs typeface="+mn-cs"/>
                <a:sym typeface="Calibri"/>
              </a:defRPr>
            </a:pPr>
            <a:endParaRPr/>
          </a:p>
          <a:p>
            <a:pPr algn="just" defTabSz="457200">
              <a:spcBef>
                <a:spcPts val="400"/>
              </a:spcBef>
              <a:defRPr sz="1500">
                <a:solidFill>
                  <a:srgbClr val="404040"/>
                </a:solidFill>
                <a:latin typeface="+mn-lt"/>
                <a:ea typeface="+mn-ea"/>
                <a:cs typeface="+mn-cs"/>
                <a:sym typeface="Calibri"/>
              </a:defRPr>
            </a:pPr>
            <a:r>
              <a:t>Tidak setiap kamera mempunyai fitur ini. Fitur ini bias dimiliki camera intermediate dan professional.</a:t>
            </a:r>
          </a:p>
        </p:txBody>
      </p:sp>
      <p:pic>
        <p:nvPicPr>
          <p:cNvPr id="140" name="Picture 3" descr="Picture 3"/>
          <p:cNvPicPr>
            <a:picLocks noChangeAspect="1"/>
          </p:cNvPicPr>
          <p:nvPr/>
        </p:nvPicPr>
        <p:blipFill>
          <a:blip r:embed="rId3">
            <a:extLst/>
          </a:blip>
          <a:stretch>
            <a:fillRect/>
          </a:stretch>
        </p:blipFill>
        <p:spPr>
          <a:xfrm>
            <a:off x="317500" y="1341551"/>
            <a:ext cx="4662865" cy="3497149"/>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608065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2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4" name="Google Shape;124;p27"/>
          <p:cNvSpPr txBox="1"/>
          <p:nvPr/>
        </p:nvSpPr>
        <p:spPr>
          <a:xfrm>
            <a:off x="3035056" y="2271417"/>
            <a:ext cx="8803800" cy="800189"/>
          </a:xfrm>
          <a:prstGeom prst="rect">
            <a:avLst/>
          </a:prstGeom>
          <a:noFill/>
          <a:ln>
            <a:noFill/>
          </a:ln>
        </p:spPr>
        <p:txBody>
          <a:bodyPr spcFirstLastPara="1" wrap="square" lIns="91425" tIns="91425" rIns="91425" bIns="91425" anchor="t" anchorCtr="0">
            <a:spAutoFit/>
          </a:bodyPr>
          <a:lstStyle/>
          <a:p>
            <a:pPr lvl="0">
              <a:buSzPts val="4700"/>
            </a:pPr>
            <a:r>
              <a:rPr lang="en-US" sz="4000" b="1" dirty="0" smtClean="0"/>
              <a:t>MATERI 1</a:t>
            </a:r>
            <a:endParaRPr lang="en-US" sz="4000" dirty="0"/>
          </a:p>
        </p:txBody>
      </p:sp>
      <p:sp>
        <p:nvSpPr>
          <p:cNvPr id="125" name="Google Shape;125;p27"/>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 name="Rectangle 1"/>
          <p:cNvSpPr/>
          <p:nvPr/>
        </p:nvSpPr>
        <p:spPr>
          <a:xfrm>
            <a:off x="688063" y="1151898"/>
            <a:ext cx="7523430" cy="954107"/>
          </a:xfrm>
          <a:prstGeom prst="rect">
            <a:avLst/>
          </a:prstGeom>
        </p:spPr>
        <p:txBody>
          <a:bodyPr wrap="square">
            <a:spAutoFit/>
          </a:bodyPr>
          <a:lstStyle/>
          <a:p>
            <a:pPr lvl="0" algn="ctr"/>
            <a:r>
              <a:rPr lang="en-US" sz="2800" b="1" dirty="0" smtClean="0">
                <a:solidFill>
                  <a:srgbClr val="243A62"/>
                </a:solidFill>
              </a:rPr>
              <a:t>DESIGN THINGKING PRE PRODUCTION &amp; MULTI RATIO</a:t>
            </a:r>
            <a:endParaRPr lang="en-US" sz="2800" b="1" dirty="0"/>
          </a:p>
        </p:txBody>
      </p:sp>
      <p:sp>
        <p:nvSpPr>
          <p:cNvPr id="10" name="Rectangle 9"/>
          <p:cNvSpPr/>
          <p:nvPr/>
        </p:nvSpPr>
        <p:spPr>
          <a:xfrm>
            <a:off x="3581127" y="2950518"/>
            <a:ext cx="1367946" cy="523220"/>
          </a:xfrm>
          <a:prstGeom prst="rect">
            <a:avLst/>
          </a:prstGeom>
        </p:spPr>
        <p:txBody>
          <a:bodyPr wrap="square">
            <a:spAutoFit/>
          </a:bodyPr>
          <a:lstStyle/>
          <a:p>
            <a:pPr lvl="0"/>
            <a:r>
              <a:rPr lang="en-US" sz="2800" b="1" dirty="0" smtClean="0">
                <a:solidFill>
                  <a:srgbClr val="243A62"/>
                </a:solidFill>
              </a:rPr>
              <a:t>( 2 JP )</a:t>
            </a:r>
            <a:endParaRPr lang="en-US" sz="28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2.png" descr="image2.png"/>
          <p:cNvPicPr>
            <a:picLocks noChangeAspect="1"/>
          </p:cNvPicPr>
          <p:nvPr/>
        </p:nvPicPr>
        <p:blipFill>
          <a:blip r:embed="rId2">
            <a:extLst/>
          </a:blip>
          <a:stretch>
            <a:fillRect/>
          </a:stretch>
        </p:blipFill>
        <p:spPr>
          <a:xfrm>
            <a:off x="7296347" y="-58820"/>
            <a:ext cx="933256" cy="933255"/>
          </a:xfrm>
          <a:prstGeom prst="rect">
            <a:avLst/>
          </a:prstGeom>
          <a:ln w="12700">
            <a:miter lim="400000"/>
          </a:ln>
        </p:spPr>
      </p:pic>
      <p:sp>
        <p:nvSpPr>
          <p:cNvPr id="147" name="Type of Light"/>
          <p:cNvSpPr txBox="1"/>
          <p:nvPr/>
        </p:nvSpPr>
        <p:spPr>
          <a:xfrm>
            <a:off x="318288" y="867598"/>
            <a:ext cx="16894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Avenir Heavy"/>
                <a:ea typeface="Avenir Heavy"/>
                <a:cs typeface="Avenir Heavy"/>
                <a:sym typeface="Avenir Heavy"/>
              </a:defRPr>
            </a:lvl1pPr>
          </a:lstStyle>
          <a:p>
            <a:r>
              <a:t>Type of Light</a:t>
            </a:r>
          </a:p>
        </p:txBody>
      </p:sp>
      <p:sp>
        <p:nvSpPr>
          <p:cNvPr id="148" name="&gt; The Incandescent or Tungsten Bulb"/>
          <p:cNvSpPr txBox="1"/>
          <p:nvPr/>
        </p:nvSpPr>
        <p:spPr>
          <a:xfrm>
            <a:off x="2121688" y="867598"/>
            <a:ext cx="4137903" cy="68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solidFill>
                  <a:srgbClr val="ED7D31"/>
                </a:solidFill>
                <a:latin typeface="Avenir Heavy"/>
                <a:ea typeface="Avenir Heavy"/>
                <a:cs typeface="Avenir Heavy"/>
                <a:sym typeface="Avenir Heavy"/>
              </a:defRPr>
            </a:lvl1pPr>
          </a:lstStyle>
          <a:p>
            <a:r>
              <a:t>&gt; The Incandescent or Tungsten Bulb</a:t>
            </a:r>
            <a:endParaRPr b="1">
              <a:latin typeface="News Gothic MT"/>
              <a:ea typeface="News Gothic MT"/>
              <a:cs typeface="News Gothic MT"/>
              <a:sym typeface="News Gothic MT"/>
            </a:endParaRPr>
          </a:p>
        </p:txBody>
      </p:sp>
      <p:sp>
        <p:nvSpPr>
          <p:cNvPr id="149" name="Seperti lampu rumah dengan warna yellow/orange…"/>
          <p:cNvSpPr txBox="1"/>
          <p:nvPr/>
        </p:nvSpPr>
        <p:spPr>
          <a:xfrm>
            <a:off x="4792164" y="1515632"/>
            <a:ext cx="3742236" cy="330086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297996" indent="-183696" algn="just">
              <a:spcBef>
                <a:spcPts val="1800"/>
              </a:spcBef>
              <a:buSzPct val="100000"/>
              <a:buFont typeface="Arial"/>
              <a:buChar char="•"/>
              <a:defRPr sz="1800">
                <a:latin typeface="+mn-lt"/>
                <a:ea typeface="+mn-ea"/>
                <a:cs typeface="+mn-cs"/>
                <a:sym typeface="Calibri"/>
              </a:defRPr>
            </a:pPr>
            <a:r>
              <a:t>Seperti lampu rumah dengan warna yellow/orange</a:t>
            </a:r>
          </a:p>
          <a:p>
            <a:pPr marL="297996" indent="-183696" algn="just">
              <a:spcBef>
                <a:spcPts val="1800"/>
              </a:spcBef>
              <a:buSzPct val="100000"/>
              <a:buFont typeface="Arial"/>
              <a:buChar char="•"/>
              <a:defRPr sz="1800">
                <a:latin typeface="+mn-lt"/>
                <a:ea typeface="+mn-ea"/>
                <a:cs typeface="+mn-cs"/>
                <a:sym typeface="Calibri"/>
              </a:defRPr>
            </a:pPr>
            <a:r>
              <a:t>Harga murah </a:t>
            </a:r>
          </a:p>
          <a:p>
            <a:pPr marL="297996" indent="-183696" algn="just">
              <a:spcBef>
                <a:spcPts val="1800"/>
              </a:spcBef>
              <a:buSzPct val="100000"/>
              <a:buFont typeface="Arial"/>
              <a:buChar char="•"/>
              <a:defRPr sz="1800">
                <a:latin typeface="+mn-lt"/>
                <a:ea typeface="+mn-ea"/>
                <a:cs typeface="+mn-cs"/>
                <a:sym typeface="Calibri"/>
              </a:defRPr>
            </a:pPr>
            <a:r>
              <a:t>Tidak terlalu menghasilkan banyak cahaya</a:t>
            </a:r>
          </a:p>
        </p:txBody>
      </p:sp>
      <p:pic>
        <p:nvPicPr>
          <p:cNvPr id="150" name="headerimage_category_tungsten-lampheads.jpg" descr="headerimage_category_tungsten-lampheads.jpg"/>
          <p:cNvPicPr>
            <a:picLocks noChangeAspect="1"/>
          </p:cNvPicPr>
          <p:nvPr/>
        </p:nvPicPr>
        <p:blipFill>
          <a:blip r:embed="rId3">
            <a:extLst/>
          </a:blip>
          <a:srcRect l="25069" r="30661"/>
          <a:stretch>
            <a:fillRect/>
          </a:stretch>
        </p:blipFill>
        <p:spPr>
          <a:xfrm>
            <a:off x="419546" y="1527546"/>
            <a:ext cx="4058494" cy="2865439"/>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03709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2.png" descr="image2.png"/>
          <p:cNvPicPr>
            <a:picLocks noChangeAspect="1"/>
          </p:cNvPicPr>
          <p:nvPr/>
        </p:nvPicPr>
        <p:blipFill>
          <a:blip r:embed="rId2">
            <a:extLst/>
          </a:blip>
          <a:stretch>
            <a:fillRect/>
          </a:stretch>
        </p:blipFill>
        <p:spPr>
          <a:xfrm>
            <a:off x="7296347" y="-58820"/>
            <a:ext cx="933256" cy="933255"/>
          </a:xfrm>
          <a:prstGeom prst="rect">
            <a:avLst/>
          </a:prstGeom>
          <a:ln w="12700">
            <a:miter lim="400000"/>
          </a:ln>
        </p:spPr>
      </p:pic>
      <p:sp>
        <p:nvSpPr>
          <p:cNvPr id="157" name="Type of Light"/>
          <p:cNvSpPr txBox="1"/>
          <p:nvPr/>
        </p:nvSpPr>
        <p:spPr>
          <a:xfrm>
            <a:off x="318288" y="867598"/>
            <a:ext cx="16894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Avenir Heavy"/>
                <a:ea typeface="Avenir Heavy"/>
                <a:cs typeface="Avenir Heavy"/>
                <a:sym typeface="Avenir Heavy"/>
              </a:defRPr>
            </a:lvl1pPr>
          </a:lstStyle>
          <a:p>
            <a:r>
              <a:t>Type of Light</a:t>
            </a:r>
          </a:p>
        </p:txBody>
      </p:sp>
      <p:sp>
        <p:nvSpPr>
          <p:cNvPr id="158" name="&gt; The Fluorescent Tube"/>
          <p:cNvSpPr txBox="1"/>
          <p:nvPr/>
        </p:nvSpPr>
        <p:spPr>
          <a:xfrm>
            <a:off x="2121688" y="867598"/>
            <a:ext cx="2681492" cy="68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solidFill>
                  <a:srgbClr val="ED7D31"/>
                </a:solidFill>
                <a:latin typeface="Avenir Heavy"/>
                <a:ea typeface="Avenir Heavy"/>
                <a:cs typeface="Avenir Heavy"/>
                <a:sym typeface="Avenir Heavy"/>
              </a:defRPr>
            </a:lvl1pPr>
          </a:lstStyle>
          <a:p>
            <a:r>
              <a:t>&gt; The Fluorescent Tube</a:t>
            </a:r>
            <a:endParaRPr b="1">
              <a:latin typeface="News Gothic MT"/>
              <a:ea typeface="News Gothic MT"/>
              <a:cs typeface="News Gothic MT"/>
              <a:sym typeface="News Gothic MT"/>
            </a:endParaRPr>
          </a:p>
        </p:txBody>
      </p:sp>
      <p:sp>
        <p:nvSpPr>
          <p:cNvPr id="159" name="Daya yang dipakai lebih sedikit daripada lampu tungsten  atau lampu halogen.…"/>
          <p:cNvSpPr txBox="1"/>
          <p:nvPr/>
        </p:nvSpPr>
        <p:spPr>
          <a:xfrm>
            <a:off x="4627064" y="1396534"/>
            <a:ext cx="3742236" cy="330086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marL="334735" indent="-220435" algn="just">
              <a:spcBef>
                <a:spcPts val="1800"/>
              </a:spcBef>
              <a:buSzPct val="100000"/>
              <a:buFont typeface="Arial"/>
              <a:buChar char="•"/>
              <a:defRPr sz="1800">
                <a:solidFill>
                  <a:srgbClr val="404040"/>
                </a:solidFill>
                <a:latin typeface="+mn-lt"/>
                <a:ea typeface="+mn-ea"/>
                <a:cs typeface="+mn-cs"/>
                <a:sym typeface="Calibri"/>
              </a:defRPr>
            </a:pPr>
            <a:r>
              <a:t>Daya yang dipakai lebih sedikit daripada lampu tungsten  atau lampu halogen.	</a:t>
            </a:r>
          </a:p>
          <a:p>
            <a:pPr marL="334735" indent="-220435" algn="just">
              <a:spcBef>
                <a:spcPts val="1800"/>
              </a:spcBef>
              <a:buSzPct val="100000"/>
              <a:buFont typeface="Arial"/>
              <a:buChar char="•"/>
              <a:defRPr sz="1800">
                <a:solidFill>
                  <a:srgbClr val="404040"/>
                </a:solidFill>
                <a:latin typeface="+mn-lt"/>
                <a:ea typeface="+mn-ea"/>
                <a:cs typeface="+mn-cs"/>
                <a:sym typeface="Calibri"/>
              </a:defRPr>
            </a:pPr>
            <a:r>
              <a:t>Memberikan pencahayaan  yang soft.</a:t>
            </a:r>
          </a:p>
          <a:p>
            <a:pPr marL="334735" indent="-220435" algn="just">
              <a:spcBef>
                <a:spcPts val="1800"/>
              </a:spcBef>
              <a:buSzPct val="100000"/>
              <a:buFont typeface="Arial"/>
              <a:buChar char="•"/>
              <a:defRPr sz="1800">
                <a:solidFill>
                  <a:srgbClr val="404040"/>
                </a:solidFill>
                <a:latin typeface="+mn-lt"/>
                <a:ea typeface="+mn-ea"/>
                <a:cs typeface="+mn-cs"/>
                <a:sym typeface="Calibri"/>
              </a:defRPr>
            </a:pPr>
            <a:r>
              <a:t>Bulbs rated at 3200K - 5600K.</a:t>
            </a:r>
          </a:p>
          <a:p>
            <a:pPr marL="334735" indent="-220435" algn="just">
              <a:spcBef>
                <a:spcPts val="1800"/>
              </a:spcBef>
              <a:buSzPct val="100000"/>
              <a:buFont typeface="Arial"/>
              <a:buChar char="•"/>
              <a:defRPr sz="1800">
                <a:solidFill>
                  <a:srgbClr val="404040"/>
                </a:solidFill>
                <a:latin typeface="+mn-lt"/>
                <a:ea typeface="+mn-ea"/>
                <a:cs typeface="+mn-cs"/>
                <a:sym typeface="Calibri"/>
              </a:defRPr>
            </a:pPr>
            <a:r>
              <a:t>Sering disebut Kinoflo (Merk Lampu fluorescent)  </a:t>
            </a:r>
          </a:p>
        </p:txBody>
      </p:sp>
      <p:pic>
        <p:nvPicPr>
          <p:cNvPr id="160" name="Florensence Light box.png" descr="Florensence Light box.png"/>
          <p:cNvPicPr>
            <a:picLocks noChangeAspect="1"/>
          </p:cNvPicPr>
          <p:nvPr/>
        </p:nvPicPr>
        <p:blipFill>
          <a:blip r:embed="rId3">
            <a:extLst/>
          </a:blip>
          <a:stretch>
            <a:fillRect/>
          </a:stretch>
        </p:blipFill>
        <p:spPr>
          <a:xfrm>
            <a:off x="381000" y="1438646"/>
            <a:ext cx="4108412" cy="3216636"/>
          </a:xfrm>
          <a:prstGeom prst="rect">
            <a:avLst/>
          </a:prstGeom>
          <a:ln w="12700">
            <a:miter lim="400000"/>
          </a:ln>
        </p:spPr>
      </p:pic>
      <p:sp>
        <p:nvSpPr>
          <p:cNvPr id="11"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4"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19981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image2.png" descr="image2.png"/>
          <p:cNvPicPr>
            <a:picLocks noChangeAspect="1"/>
          </p:cNvPicPr>
          <p:nvPr/>
        </p:nvPicPr>
        <p:blipFill>
          <a:blip r:embed="rId2">
            <a:extLst/>
          </a:blip>
          <a:stretch>
            <a:fillRect/>
          </a:stretch>
        </p:blipFill>
        <p:spPr>
          <a:xfrm>
            <a:off x="7296347" y="-58820"/>
            <a:ext cx="933256" cy="933255"/>
          </a:xfrm>
          <a:prstGeom prst="rect">
            <a:avLst/>
          </a:prstGeom>
          <a:ln w="12700">
            <a:miter lim="400000"/>
          </a:ln>
        </p:spPr>
      </p:pic>
      <p:sp>
        <p:nvSpPr>
          <p:cNvPr id="167" name="Type of Light"/>
          <p:cNvSpPr txBox="1"/>
          <p:nvPr/>
        </p:nvSpPr>
        <p:spPr>
          <a:xfrm>
            <a:off x="318288" y="867598"/>
            <a:ext cx="1689482"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Avenir Heavy"/>
                <a:ea typeface="Avenir Heavy"/>
                <a:cs typeface="Avenir Heavy"/>
                <a:sym typeface="Avenir Heavy"/>
              </a:defRPr>
            </a:lvl1pPr>
          </a:lstStyle>
          <a:p>
            <a:r>
              <a:t>Type of Light</a:t>
            </a:r>
          </a:p>
        </p:txBody>
      </p:sp>
      <p:sp>
        <p:nvSpPr>
          <p:cNvPr id="168" name="&gt; The Fluorescent Tube"/>
          <p:cNvSpPr txBox="1"/>
          <p:nvPr/>
        </p:nvSpPr>
        <p:spPr>
          <a:xfrm>
            <a:off x="2121688" y="867598"/>
            <a:ext cx="2681492" cy="68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solidFill>
                  <a:srgbClr val="ED7D31"/>
                </a:solidFill>
                <a:latin typeface="Avenir Heavy"/>
                <a:ea typeface="Avenir Heavy"/>
                <a:cs typeface="Avenir Heavy"/>
                <a:sym typeface="Avenir Heavy"/>
              </a:defRPr>
            </a:lvl1pPr>
          </a:lstStyle>
          <a:p>
            <a:r>
              <a:t>&gt; The Fluorescent Tube</a:t>
            </a:r>
            <a:endParaRPr b="1">
              <a:latin typeface="News Gothic MT"/>
              <a:ea typeface="News Gothic MT"/>
              <a:cs typeface="News Gothic MT"/>
              <a:sym typeface="News Gothic MT"/>
            </a:endParaRPr>
          </a:p>
        </p:txBody>
      </p:sp>
      <p:pic>
        <p:nvPicPr>
          <p:cNvPr id="169" name="florenscent gede.png" descr="florenscent gede.png"/>
          <p:cNvPicPr>
            <a:picLocks noChangeAspect="1"/>
          </p:cNvPicPr>
          <p:nvPr/>
        </p:nvPicPr>
        <p:blipFill>
          <a:blip r:embed="rId3">
            <a:extLst/>
          </a:blip>
          <a:srcRect t="17173" b="11191"/>
          <a:stretch>
            <a:fillRect/>
          </a:stretch>
        </p:blipFill>
        <p:spPr>
          <a:xfrm>
            <a:off x="330200" y="1345455"/>
            <a:ext cx="7302308" cy="3542722"/>
          </a:xfrm>
          <a:prstGeom prst="rect">
            <a:avLst/>
          </a:prstGeom>
          <a:ln w="12700">
            <a:miter lim="400000"/>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453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362334" y="4864000"/>
            <a:ext cx="1788966"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8" name="Google Shape;126;p4"/>
          <p:cNvSpPr/>
          <p:nvPr/>
        </p:nvSpPr>
        <p:spPr>
          <a:xfrm>
            <a:off x="2103438" y="2185988"/>
            <a:ext cx="4349750" cy="153884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1" i="0" u="none" strike="noStrike" cap="none" dirty="0" smtClean="0">
                <a:solidFill>
                  <a:srgbClr val="000000"/>
                </a:solidFill>
                <a:latin typeface="Arial"/>
                <a:ea typeface="Arial"/>
                <a:cs typeface="Arial"/>
                <a:sym typeface="Arial"/>
              </a:rPr>
              <a:t>AUDIO KNOWLEDGE</a:t>
            </a:r>
            <a:endParaRPr dirty="0"/>
          </a:p>
        </p:txBody>
      </p:sp>
    </p:spTree>
    <p:extLst>
      <p:ext uri="{BB962C8B-B14F-4D97-AF65-F5344CB8AC3E}">
        <p14:creationId xmlns:p14="http://schemas.microsoft.com/office/powerpoint/2010/main" val="1556905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0" name="Google Shape;110;p3"/>
          <p:cNvPicPr preferRelativeResize="0"/>
          <p:nvPr/>
        </p:nvPicPr>
        <p:blipFill rotWithShape="1">
          <a:blip r:embed="rId3">
            <a:alphaModFix/>
          </a:blip>
          <a:srcRect/>
          <a:stretch/>
        </p:blipFill>
        <p:spPr>
          <a:xfrm>
            <a:off x="7296348" y="-58820"/>
            <a:ext cx="933255" cy="933255"/>
          </a:xfrm>
          <a:prstGeom prst="rect">
            <a:avLst/>
          </a:prstGeom>
          <a:noFill/>
          <a:ln>
            <a:noFill/>
          </a:ln>
        </p:spPr>
      </p:pic>
      <p:pic>
        <p:nvPicPr>
          <p:cNvPr id="111" name="Google Shape;111;p3"/>
          <p:cNvPicPr preferRelativeResize="0"/>
          <p:nvPr/>
        </p:nvPicPr>
        <p:blipFill>
          <a:blip r:embed="rId4">
            <a:alphaModFix/>
          </a:blip>
          <a:stretch>
            <a:fillRect/>
          </a:stretch>
        </p:blipFill>
        <p:spPr>
          <a:xfrm>
            <a:off x="988498" y="966550"/>
            <a:ext cx="1665633" cy="1261476"/>
          </a:xfrm>
          <a:prstGeom prst="rect">
            <a:avLst/>
          </a:prstGeom>
          <a:noFill/>
          <a:ln>
            <a:noFill/>
          </a:ln>
        </p:spPr>
      </p:pic>
      <p:pic>
        <p:nvPicPr>
          <p:cNvPr id="112" name="Google Shape;112;p3"/>
          <p:cNvPicPr preferRelativeResize="0"/>
          <p:nvPr/>
        </p:nvPicPr>
        <p:blipFill>
          <a:blip r:embed="rId5">
            <a:alphaModFix/>
          </a:blip>
          <a:stretch>
            <a:fillRect/>
          </a:stretch>
        </p:blipFill>
        <p:spPr>
          <a:xfrm>
            <a:off x="2913702" y="966550"/>
            <a:ext cx="1782498" cy="1216545"/>
          </a:xfrm>
          <a:prstGeom prst="rect">
            <a:avLst/>
          </a:prstGeom>
          <a:noFill/>
          <a:ln>
            <a:noFill/>
          </a:ln>
        </p:spPr>
      </p:pic>
      <p:sp>
        <p:nvSpPr>
          <p:cNvPr id="113" name="Google Shape;113;p3"/>
          <p:cNvSpPr txBox="1"/>
          <p:nvPr/>
        </p:nvSpPr>
        <p:spPr>
          <a:xfrm>
            <a:off x="2224550" y="2027925"/>
            <a:ext cx="14241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highlight>
                  <a:srgbClr val="FFFFFF"/>
                </a:highlight>
              </a:rPr>
              <a:t>shotgun mic </a:t>
            </a:r>
            <a:endParaRPr>
              <a:latin typeface="Calibri"/>
              <a:ea typeface="Calibri"/>
              <a:cs typeface="Calibri"/>
              <a:sym typeface="Calibri"/>
            </a:endParaRPr>
          </a:p>
        </p:txBody>
      </p:sp>
      <p:pic>
        <p:nvPicPr>
          <p:cNvPr id="114" name="Google Shape;114;p3"/>
          <p:cNvPicPr preferRelativeResize="0"/>
          <p:nvPr/>
        </p:nvPicPr>
        <p:blipFill>
          <a:blip r:embed="rId6">
            <a:alphaModFix/>
          </a:blip>
          <a:stretch>
            <a:fillRect/>
          </a:stretch>
        </p:blipFill>
        <p:spPr>
          <a:xfrm>
            <a:off x="5874503" y="966549"/>
            <a:ext cx="2482125" cy="2482150"/>
          </a:xfrm>
          <a:prstGeom prst="rect">
            <a:avLst/>
          </a:prstGeom>
          <a:noFill/>
          <a:ln>
            <a:noFill/>
          </a:ln>
        </p:spPr>
      </p:pic>
      <p:sp>
        <p:nvSpPr>
          <p:cNvPr id="115" name="Google Shape;115;p3"/>
          <p:cNvSpPr txBox="1"/>
          <p:nvPr/>
        </p:nvSpPr>
        <p:spPr>
          <a:xfrm>
            <a:off x="6932525" y="3540825"/>
            <a:ext cx="14241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rPr>
              <a:t>Microphone</a:t>
            </a:r>
            <a:endParaRPr sz="1800">
              <a:solidFill>
                <a:schemeClr val="dk1"/>
              </a:solidFill>
              <a:highlight>
                <a:srgbClr val="FFFFFF"/>
              </a:highlight>
            </a:endParaRPr>
          </a:p>
        </p:txBody>
      </p:sp>
      <p:pic>
        <p:nvPicPr>
          <p:cNvPr id="116" name="Google Shape;116;p3"/>
          <p:cNvPicPr preferRelativeResize="0"/>
          <p:nvPr/>
        </p:nvPicPr>
        <p:blipFill>
          <a:blip r:embed="rId7">
            <a:alphaModFix/>
          </a:blip>
          <a:stretch>
            <a:fillRect/>
          </a:stretch>
        </p:blipFill>
        <p:spPr>
          <a:xfrm>
            <a:off x="1247000" y="2917750"/>
            <a:ext cx="3037276" cy="1708475"/>
          </a:xfrm>
          <a:prstGeom prst="rect">
            <a:avLst/>
          </a:prstGeom>
          <a:noFill/>
          <a:ln>
            <a:noFill/>
          </a:ln>
        </p:spPr>
      </p:pic>
      <p:sp>
        <p:nvSpPr>
          <p:cNvPr id="118" name="Google Shape;118;p3"/>
          <p:cNvSpPr txBox="1"/>
          <p:nvPr/>
        </p:nvSpPr>
        <p:spPr>
          <a:xfrm>
            <a:off x="4450400" y="4044300"/>
            <a:ext cx="14241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rPr>
              <a:t>Boom Mic </a:t>
            </a:r>
            <a:endParaRPr>
              <a:latin typeface="Calibri"/>
              <a:ea typeface="Calibri"/>
              <a:cs typeface="Calibri"/>
              <a:sym typeface="Calibri"/>
            </a:endParaRPr>
          </a:p>
        </p:txBody>
      </p:sp>
      <p:sp>
        <p:nvSpPr>
          <p:cNvPr id="1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7" name="Google Shape;187;p33"/>
          <p:cNvPicPr preferRelativeResize="0"/>
          <p:nvPr/>
        </p:nvPicPr>
        <p:blipFill>
          <a:blip r:embed="rId8">
            <a:alphaModFix/>
          </a:blip>
          <a:stretch>
            <a:fillRect/>
          </a:stretch>
        </p:blipFill>
        <p:spPr>
          <a:xfrm>
            <a:off x="7831000" y="-228600"/>
            <a:ext cx="1301194" cy="707624"/>
          </a:xfrm>
          <a:prstGeom prst="rect">
            <a:avLst/>
          </a:prstGeom>
          <a:noFill/>
          <a:ln>
            <a:noFill/>
          </a:ln>
        </p:spPr>
      </p:pic>
      <p:sp>
        <p:nvSpPr>
          <p:cNvPr id="18"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893697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7" name="Google Shape;127;p4"/>
          <p:cNvPicPr preferRelativeResize="0"/>
          <p:nvPr/>
        </p:nvPicPr>
        <p:blipFill rotWithShape="1">
          <a:blip r:embed="rId3">
            <a:alphaModFix/>
          </a:blip>
          <a:srcRect/>
          <a:stretch/>
        </p:blipFill>
        <p:spPr>
          <a:xfrm>
            <a:off x="7296348" y="-58820"/>
            <a:ext cx="933255" cy="933255"/>
          </a:xfrm>
          <a:prstGeom prst="rect">
            <a:avLst/>
          </a:prstGeom>
          <a:noFill/>
          <a:ln>
            <a:noFill/>
          </a:ln>
        </p:spPr>
      </p:pic>
      <p:sp>
        <p:nvSpPr>
          <p:cNvPr id="129" name="Google Shape;129;p4"/>
          <p:cNvSpPr txBox="1"/>
          <p:nvPr/>
        </p:nvSpPr>
        <p:spPr>
          <a:xfrm>
            <a:off x="982200" y="1894975"/>
            <a:ext cx="7179600" cy="17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apa saja yang menjadikan tiap microphone berbeda? Salah satunya adalah </a:t>
            </a:r>
            <a:r>
              <a:rPr lang="en-US" sz="1800" b="1" i="1">
                <a:solidFill>
                  <a:srgbClr val="444444"/>
                </a:solidFill>
                <a:highlight>
                  <a:srgbClr val="FFFFFF"/>
                </a:highlight>
              </a:rPr>
              <a:t>polar pattern </a:t>
            </a:r>
            <a:r>
              <a:rPr lang="en-US" sz="1800" i="1">
                <a:solidFill>
                  <a:srgbClr val="444444"/>
                </a:solidFill>
                <a:highlight>
                  <a:srgbClr val="FFFFFF"/>
                </a:highlight>
              </a:rPr>
              <a:t>. </a:t>
            </a:r>
            <a:r>
              <a:rPr lang="en-US" sz="1800" b="1" i="1">
                <a:solidFill>
                  <a:srgbClr val="444444"/>
                </a:solidFill>
                <a:highlight>
                  <a:srgbClr val="FFFFFF"/>
                </a:highlight>
              </a:rPr>
              <a:t>Polar pattern</a:t>
            </a:r>
            <a:r>
              <a:rPr lang="en-US" sz="1800">
                <a:solidFill>
                  <a:srgbClr val="444444"/>
                </a:solidFill>
                <a:highlight>
                  <a:srgbClr val="FFFFFF"/>
                </a:highlight>
              </a:rPr>
              <a:t> adalah sudut arah jangkauan yang dimiliki microphone untuk menangkap bunyi. Secara garis besar, polar pattern terbagi sebagai berikut:</a:t>
            </a:r>
            <a:endParaRPr sz="1800"/>
          </a:p>
        </p:txBody>
      </p:sp>
      <p:sp>
        <p:nvSpPr>
          <p:cNvPr id="130" name="Google Shape;130;p4"/>
          <p:cNvSpPr txBox="1"/>
          <p:nvPr/>
        </p:nvSpPr>
        <p:spPr>
          <a:xfrm>
            <a:off x="982200" y="3203125"/>
            <a:ext cx="7812900" cy="11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hlinkClick r:id="rId4"/>
              </a:rPr>
              <a:t>https://www.youtube.com/watch?v=rYWnSuAxato</a:t>
            </a:r>
            <a:endParaRPr sz="1800"/>
          </a:p>
        </p:txBody>
      </p:sp>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543575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g813fe7ff4f_0_2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g813fe7ff4f_0_24"/>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41" name="Google Shape;141;g813fe7ff4f_0_24"/>
          <p:cNvSpPr txBox="1"/>
          <p:nvPr/>
        </p:nvSpPr>
        <p:spPr>
          <a:xfrm>
            <a:off x="589488" y="768475"/>
            <a:ext cx="7932300" cy="17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Omni directional: Mic yang memiliki polar pattern omni, memiliki daya tangkap di seluruh bagian kepala mic, seperti bentuk bola. Maka bunyi di depan, samping, kanan, kiri, belakang, seluruhnya akan tertangkap oleh mic, selama tidak ada benda yang menghalanginya.</a:t>
            </a:r>
            <a:endParaRPr sz="1800"/>
          </a:p>
        </p:txBody>
      </p:sp>
      <p:pic>
        <p:nvPicPr>
          <p:cNvPr id="142" name="Google Shape;142;g813fe7ff4f_0_24"/>
          <p:cNvPicPr preferRelativeResize="0"/>
          <p:nvPr/>
        </p:nvPicPr>
        <p:blipFill>
          <a:blip r:embed="rId4">
            <a:alphaModFix/>
          </a:blip>
          <a:stretch>
            <a:fillRect/>
          </a:stretch>
        </p:blipFill>
        <p:spPr>
          <a:xfrm>
            <a:off x="2486312" y="2234700"/>
            <a:ext cx="4171373" cy="2144350"/>
          </a:xfrm>
          <a:prstGeom prst="rect">
            <a:avLst/>
          </a:prstGeom>
          <a:noFill/>
          <a:ln>
            <a:noFill/>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25830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g813fe7ff4f_0_3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51" name="Google Shape;151;g813fe7ff4f_0_36"/>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53" name="Google Shape;153;g813fe7ff4f_0_36"/>
          <p:cNvSpPr txBox="1"/>
          <p:nvPr/>
        </p:nvSpPr>
        <p:spPr>
          <a:xfrm>
            <a:off x="1060288" y="1050975"/>
            <a:ext cx="7932300" cy="17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Uni directional: jenis ini hanya memiliki satu arah saja. Pada jenis unidirectional ini, ada beberapa jenis mic yang termasuk di dalamnya. Diantaranya adalah Hipercardioid dan Cardioid.</a:t>
            </a:r>
            <a:endParaRPr sz="1800">
              <a:solidFill>
                <a:srgbClr val="444444"/>
              </a:solidFill>
              <a:highlight>
                <a:srgbClr val="FFFFFF"/>
              </a:highlight>
            </a:endParaRPr>
          </a:p>
        </p:txBody>
      </p:sp>
      <p:pic>
        <p:nvPicPr>
          <p:cNvPr id="154" name="Google Shape;154;g813fe7ff4f_0_36"/>
          <p:cNvPicPr preferRelativeResize="0"/>
          <p:nvPr/>
        </p:nvPicPr>
        <p:blipFill>
          <a:blip r:embed="rId4">
            <a:alphaModFix/>
          </a:blip>
          <a:stretch>
            <a:fillRect/>
          </a:stretch>
        </p:blipFill>
        <p:spPr>
          <a:xfrm>
            <a:off x="1308025" y="2304575"/>
            <a:ext cx="2740875" cy="1408975"/>
          </a:xfrm>
          <a:prstGeom prst="rect">
            <a:avLst/>
          </a:prstGeom>
          <a:noFill/>
          <a:ln>
            <a:noFill/>
          </a:ln>
        </p:spPr>
      </p:pic>
      <p:pic>
        <p:nvPicPr>
          <p:cNvPr id="155" name="Google Shape;155;g813fe7ff4f_0_36"/>
          <p:cNvPicPr preferRelativeResize="0"/>
          <p:nvPr/>
        </p:nvPicPr>
        <p:blipFill>
          <a:blip r:embed="rId5">
            <a:alphaModFix/>
          </a:blip>
          <a:stretch>
            <a:fillRect/>
          </a:stretch>
        </p:blipFill>
        <p:spPr>
          <a:xfrm>
            <a:off x="4848650" y="2328225"/>
            <a:ext cx="2648850" cy="1361675"/>
          </a:xfrm>
          <a:prstGeom prst="rect">
            <a:avLst/>
          </a:prstGeom>
          <a:noFill/>
          <a:ln>
            <a:noFill/>
          </a:ln>
        </p:spPr>
      </p:pic>
      <p:sp>
        <p:nvSpPr>
          <p:cNvPr id="156" name="Google Shape;156;g813fe7ff4f_0_36"/>
          <p:cNvSpPr txBox="1"/>
          <p:nvPr/>
        </p:nvSpPr>
        <p:spPr>
          <a:xfrm>
            <a:off x="5663325" y="37893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Hipercardioid</a:t>
            </a:r>
            <a:endParaRPr/>
          </a:p>
        </p:txBody>
      </p:sp>
      <p:sp>
        <p:nvSpPr>
          <p:cNvPr id="157" name="Google Shape;157;g813fe7ff4f_0_36"/>
          <p:cNvSpPr txBox="1"/>
          <p:nvPr/>
        </p:nvSpPr>
        <p:spPr>
          <a:xfrm>
            <a:off x="1974075" y="37893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Cardioid.</a:t>
            </a:r>
            <a:endParaRPr/>
          </a:p>
        </p:txBody>
      </p:sp>
      <p:sp>
        <p:nvSpPr>
          <p:cNvPr id="13"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5" name="Google Shape;187;p33"/>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6"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601619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g813fe7ff4f_0_5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66" name="Google Shape;166;g813fe7ff4f_0_55"/>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68" name="Google Shape;168;g813fe7ff4f_0_55"/>
          <p:cNvSpPr txBox="1"/>
          <p:nvPr/>
        </p:nvSpPr>
        <p:spPr>
          <a:xfrm>
            <a:off x="1060288" y="1050975"/>
            <a:ext cx="7932300" cy="17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Uni directional: jenis ini hanya memiliki satu arah saja. Pada jenis unidirectional ini, ada beberapa jenis mic yang termasuk di dalamnya. Diantaranya adalah Hipercardioid dan Cardioid.</a:t>
            </a:r>
            <a:endParaRPr sz="1800">
              <a:solidFill>
                <a:srgbClr val="444444"/>
              </a:solidFill>
              <a:highlight>
                <a:srgbClr val="FFFFFF"/>
              </a:highlight>
            </a:endParaRPr>
          </a:p>
        </p:txBody>
      </p:sp>
      <p:pic>
        <p:nvPicPr>
          <p:cNvPr id="169" name="Google Shape;169;g813fe7ff4f_0_55"/>
          <p:cNvPicPr preferRelativeResize="0"/>
          <p:nvPr/>
        </p:nvPicPr>
        <p:blipFill>
          <a:blip r:embed="rId4">
            <a:alphaModFix/>
          </a:blip>
          <a:stretch>
            <a:fillRect/>
          </a:stretch>
        </p:blipFill>
        <p:spPr>
          <a:xfrm>
            <a:off x="1308025" y="2304575"/>
            <a:ext cx="2740875" cy="1408975"/>
          </a:xfrm>
          <a:prstGeom prst="rect">
            <a:avLst/>
          </a:prstGeom>
          <a:noFill/>
          <a:ln>
            <a:noFill/>
          </a:ln>
        </p:spPr>
      </p:pic>
      <p:pic>
        <p:nvPicPr>
          <p:cNvPr id="170" name="Google Shape;170;g813fe7ff4f_0_55"/>
          <p:cNvPicPr preferRelativeResize="0"/>
          <p:nvPr/>
        </p:nvPicPr>
        <p:blipFill>
          <a:blip r:embed="rId5">
            <a:alphaModFix/>
          </a:blip>
          <a:stretch>
            <a:fillRect/>
          </a:stretch>
        </p:blipFill>
        <p:spPr>
          <a:xfrm>
            <a:off x="4848650" y="2328225"/>
            <a:ext cx="2648850" cy="1361675"/>
          </a:xfrm>
          <a:prstGeom prst="rect">
            <a:avLst/>
          </a:prstGeom>
          <a:noFill/>
          <a:ln>
            <a:noFill/>
          </a:ln>
        </p:spPr>
      </p:pic>
      <p:sp>
        <p:nvSpPr>
          <p:cNvPr id="171" name="Google Shape;171;g813fe7ff4f_0_55"/>
          <p:cNvSpPr txBox="1"/>
          <p:nvPr/>
        </p:nvSpPr>
        <p:spPr>
          <a:xfrm>
            <a:off x="5663325" y="37893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Hipercardioid</a:t>
            </a:r>
            <a:endParaRPr/>
          </a:p>
        </p:txBody>
      </p:sp>
      <p:sp>
        <p:nvSpPr>
          <p:cNvPr id="172" name="Google Shape;172;g813fe7ff4f_0_55"/>
          <p:cNvSpPr txBox="1"/>
          <p:nvPr/>
        </p:nvSpPr>
        <p:spPr>
          <a:xfrm>
            <a:off x="1974075" y="37893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Cardioid.</a:t>
            </a:r>
            <a:endParaRPr/>
          </a:p>
        </p:txBody>
      </p:sp>
      <p:sp>
        <p:nvSpPr>
          <p:cNvPr id="13"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5" name="Google Shape;187;p33"/>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6"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20175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g813fe7ff4f_0_1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81" name="Google Shape;181;g813fe7ff4f_0_14"/>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82" name="Google Shape;182;g813fe7ff4f_0_14"/>
          <p:cNvSpPr txBox="1"/>
          <p:nvPr/>
        </p:nvSpPr>
        <p:spPr>
          <a:xfrm>
            <a:off x="567425" y="860900"/>
            <a:ext cx="7812900" cy="11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44444"/>
                </a:solidFill>
                <a:highlight>
                  <a:srgbClr val="FFFFFF"/>
                </a:highlight>
              </a:rPr>
              <a:t>Bidirectional: Mic ini seperti namanya, memiliki arah tangkapan sebagai mana angka 8. Yaitu, bagian 2 sisi samping kanan dan kiri kepala mic. Mic ini cukup efektif jika kita akan berbicara berhadapan dan mic diletakkan di tengah-tengah.</a:t>
            </a:r>
            <a:endParaRPr sz="1800"/>
          </a:p>
        </p:txBody>
      </p:sp>
      <p:pic>
        <p:nvPicPr>
          <p:cNvPr id="183" name="Google Shape;183;g813fe7ff4f_0_14"/>
          <p:cNvPicPr preferRelativeResize="0"/>
          <p:nvPr/>
        </p:nvPicPr>
        <p:blipFill>
          <a:blip r:embed="rId4">
            <a:alphaModFix/>
          </a:blip>
          <a:stretch>
            <a:fillRect/>
          </a:stretch>
        </p:blipFill>
        <p:spPr>
          <a:xfrm>
            <a:off x="2419413" y="2209650"/>
            <a:ext cx="4587667" cy="2358350"/>
          </a:xfrm>
          <a:prstGeom prst="rect">
            <a:avLst/>
          </a:prstGeom>
          <a:noFill/>
          <a:ln>
            <a:noFill/>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1266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6"/>
          <p:cNvSpPr>
            <a:spLocks noGrp="1" noChangeArrowheads="1"/>
          </p:cNvSpPr>
          <p:nvPr>
            <p:ph type="title"/>
          </p:nvPr>
        </p:nvSpPr>
        <p:spPr>
          <a:xfrm>
            <a:off x="682625" y="442913"/>
            <a:ext cx="7777163" cy="1512887"/>
          </a:xfrm>
        </p:spPr>
        <p:txBody>
          <a:bodyPr lIns="50800" tIns="50800" rIns="50800" bIns="50800"/>
          <a:lstStyle/>
          <a:p>
            <a:pPr algn="ctr" defTabSz="584200" eaLnBrk="1">
              <a:lnSpc>
                <a:spcPct val="100000"/>
              </a:lnSpc>
              <a:defRPr/>
            </a:pPr>
            <a:r>
              <a:rPr lang="x-none" altLang="x-none" sz="3200" b="1" dirty="0" smtClean="0">
                <a:solidFill>
                  <a:srgbClr val="535353"/>
                </a:solidFill>
                <a:latin typeface="Helvetica" charset="0"/>
                <a:ea typeface="Helvetica" charset="0"/>
                <a:cs typeface="Helvetica" charset="0"/>
                <a:sym typeface="Helvetica" charset="0"/>
              </a:rPr>
              <a:t>APA ITU FRAME PER SECOND ( FPS )</a:t>
            </a:r>
          </a:p>
        </p:txBody>
      </p:sp>
      <p:sp>
        <p:nvSpPr>
          <p:cNvPr id="4103" name="Rectangle 7"/>
          <p:cNvSpPr>
            <a:spLocks noGrp="1" noChangeArrowheads="1"/>
          </p:cNvSpPr>
          <p:nvPr>
            <p:ph type="body" sz="half" idx="1"/>
          </p:nvPr>
        </p:nvSpPr>
        <p:spPr>
          <a:xfrm>
            <a:off x="304800" y="1628775"/>
            <a:ext cx="8532813" cy="1884363"/>
          </a:xfrm>
        </p:spPr>
        <p:txBody>
          <a:bodyPr lIns="50800" tIns="50800" rIns="50800" bIns="50800" anchor="ctr">
            <a:normAutofit lnSpcReduction="10000"/>
          </a:bodyPr>
          <a:lstStyle/>
          <a:p>
            <a:pPr marL="444500" indent="-444500" defTabSz="584200" eaLnBrk="1">
              <a:lnSpc>
                <a:spcPct val="100000"/>
              </a:lnSpc>
              <a:spcBef>
                <a:spcPts val="4200"/>
              </a:spcBef>
              <a:buClrTx/>
              <a:buSzPct val="75000"/>
              <a:buFontTx/>
              <a:buChar char="•"/>
              <a:defRPr/>
            </a:pPr>
            <a:r>
              <a:rPr lang="x-none" altLang="x-none" sz="2200" dirty="0" smtClean="0">
                <a:solidFill>
                  <a:srgbClr val="535353"/>
                </a:solidFill>
                <a:latin typeface="Helvetica Light" charset="0"/>
                <a:ea typeface="Helvetica Light" charset="0"/>
                <a:cs typeface="Helvetica Light" charset="0"/>
                <a:sym typeface="Helvetica Light" charset="0"/>
              </a:rPr>
              <a:t>Frame rate adalah Jumlah bingkai gambar atau frame yang ditunjukkan setiap detik dalam membuat gambar bergerak, diwujudkan dalam satuan fps (frames per second), makin tinggi angka fps-nya, semakin mulus gambar bergeraknya</a:t>
            </a:r>
          </a:p>
        </p:txBody>
      </p:sp>
      <p:sp>
        <p:nvSpPr>
          <p:cNvPr id="4104" name="Rectangle 8"/>
          <p:cNvSpPr>
            <a:spLocks/>
          </p:cNvSpPr>
          <p:nvPr/>
        </p:nvSpPr>
        <p:spPr bwMode="auto">
          <a:xfrm>
            <a:off x="-977900" y="31877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r>
              <a:rPr lang="x-none" altLang="x-none" sz="2000" b="1">
                <a:solidFill>
                  <a:srgbClr val="535353"/>
                </a:solidFill>
                <a:latin typeface="Helvetica" charset="0"/>
                <a:ea typeface="Helvetica" charset="0"/>
                <a:cs typeface="Helvetica" charset="0"/>
                <a:sym typeface="Helvetica" charset="0"/>
              </a:rPr>
              <a:t>standar FPS adalah 24 / 25 / 30 FPS for Cinema / Film Look</a:t>
            </a:r>
          </a:p>
          <a:p>
            <a:pPr algn="ctr" eaLnBrk="1"/>
            <a:endParaRPr lang="x-none" altLang="x-none" sz="2000" b="1">
              <a:solidFill>
                <a:srgbClr val="535353"/>
              </a:solidFill>
              <a:latin typeface="Helvetica" charset="0"/>
              <a:ea typeface="Helvetica" charset="0"/>
              <a:cs typeface="Helvetica" charset="0"/>
              <a:sym typeface="Helvetica" charset="0"/>
            </a:endParaRPr>
          </a:p>
          <a:p>
            <a:pPr algn="ctr" eaLnBrk="1"/>
            <a:r>
              <a:rPr lang="x-none" altLang="x-none" sz="2000" b="1">
                <a:solidFill>
                  <a:srgbClr val="535353"/>
                </a:solidFill>
                <a:latin typeface="Helvetica" charset="0"/>
                <a:ea typeface="Helvetica" charset="0"/>
                <a:cs typeface="Helvetica" charset="0"/>
                <a:sym typeface="Helvetica" charset="0"/>
              </a:rPr>
              <a:t>untuk kebutuhan slowmotion 60/ 100 / 120 FPS</a:t>
            </a:r>
          </a:p>
        </p:txBody>
      </p:sp>
      <p:sp>
        <p:nvSpPr>
          <p:cNvPr id="10"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p29"/>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43;p29"/>
          <p:cNvPicPr preferRelativeResize="0"/>
          <p:nvPr/>
        </p:nvPicPr>
        <p:blipFill>
          <a:blip r:embed="rId2">
            <a:alphaModFix/>
          </a:blip>
          <a:stretch>
            <a:fillRect/>
          </a:stretch>
        </p:blipFill>
        <p:spPr>
          <a:xfrm>
            <a:off x="7831000" y="-228600"/>
            <a:ext cx="1301194" cy="707624"/>
          </a:xfrm>
          <a:prstGeom prst="rect">
            <a:avLst/>
          </a:prstGeom>
          <a:noFill/>
          <a:ln>
            <a:noFill/>
          </a:ln>
        </p:spPr>
      </p:pic>
      <p:sp>
        <p:nvSpPr>
          <p:cNvPr id="13" name="Google Shape;147;p29"/>
          <p:cNvSpPr txBox="1">
            <a:spLocks/>
          </p:cNvSpPr>
          <p:nvPr/>
        </p:nvSpPr>
        <p:spPr>
          <a:xfrm>
            <a:off x="7546428" y="4864000"/>
            <a:ext cx="1604872"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9487926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g813fe7ff4f_0_9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4" name="Google Shape;194;g813fe7ff4f_0_97"/>
          <p:cNvSpPr txBox="1"/>
          <p:nvPr/>
        </p:nvSpPr>
        <p:spPr>
          <a:xfrm>
            <a:off x="4061225" y="1390550"/>
            <a:ext cx="4084200" cy="11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50" b="1">
                <a:solidFill>
                  <a:srgbClr val="3F4040"/>
                </a:solidFill>
                <a:highlight>
                  <a:srgbClr val="FFFFFF"/>
                </a:highlight>
              </a:rPr>
              <a:t>Closed Back Headphones - yang digunakan untuk rekaman</a:t>
            </a:r>
            <a:endParaRPr sz="1350" b="1">
              <a:solidFill>
                <a:srgbClr val="3F4040"/>
              </a:solidFill>
              <a:highlight>
                <a:srgbClr val="FFFFFF"/>
              </a:highlight>
            </a:endParaRPr>
          </a:p>
          <a:p>
            <a:pPr marL="0" lvl="0" indent="0" algn="l" rtl="0">
              <a:lnSpc>
                <a:spcPct val="115000"/>
              </a:lnSpc>
              <a:spcBef>
                <a:spcPts val="1100"/>
              </a:spcBef>
              <a:spcAft>
                <a:spcPts val="0"/>
              </a:spcAft>
              <a:buNone/>
            </a:pPr>
            <a:r>
              <a:rPr lang="en-US" sz="1350">
                <a:solidFill>
                  <a:srgbClr val="3F4040"/>
                </a:solidFill>
                <a:highlight>
                  <a:srgbClr val="FFFFFF"/>
                </a:highlight>
              </a:rPr>
              <a:t>Saat melakukan </a:t>
            </a:r>
            <a:r>
              <a:rPr lang="en-US" sz="1350" i="1">
                <a:solidFill>
                  <a:srgbClr val="3F4040"/>
                </a:solidFill>
                <a:highlight>
                  <a:srgbClr val="FFFFFF"/>
                </a:highlight>
              </a:rPr>
              <a:t>recording</a:t>
            </a:r>
            <a:r>
              <a:rPr lang="en-US" sz="1350">
                <a:solidFill>
                  <a:srgbClr val="3F4040"/>
                </a:solidFill>
                <a:highlight>
                  <a:srgbClr val="FFFFFF"/>
                </a:highlight>
              </a:rPr>
              <a:t>, salah satu hal yang harus diperhatikan dari sebuah </a:t>
            </a:r>
            <a:r>
              <a:rPr lang="en-US" sz="1350" i="1">
                <a:solidFill>
                  <a:srgbClr val="3F4040"/>
                </a:solidFill>
                <a:highlight>
                  <a:srgbClr val="FFFFFF"/>
                </a:highlight>
              </a:rPr>
              <a:t>headphones</a:t>
            </a:r>
            <a:r>
              <a:rPr lang="en-US" sz="1350">
                <a:solidFill>
                  <a:srgbClr val="3F4040"/>
                </a:solidFill>
                <a:highlight>
                  <a:srgbClr val="FFFFFF"/>
                </a:highlight>
              </a:rPr>
              <a:t> yang digunakan adalah </a:t>
            </a:r>
            <a:r>
              <a:rPr lang="en-US" sz="1350" i="1">
                <a:solidFill>
                  <a:srgbClr val="3F4040"/>
                </a:solidFill>
                <a:highlight>
                  <a:srgbClr val="FFFFFF"/>
                </a:highlight>
              </a:rPr>
              <a:t>headphones</a:t>
            </a:r>
            <a:r>
              <a:rPr lang="en-US" sz="1350">
                <a:solidFill>
                  <a:srgbClr val="3F4040"/>
                </a:solidFill>
                <a:highlight>
                  <a:srgbClr val="FFFFFF"/>
                </a:highlight>
              </a:rPr>
              <a:t> tersebut mempunyai </a:t>
            </a:r>
            <a:r>
              <a:rPr lang="en-US" sz="1350" i="1">
                <a:solidFill>
                  <a:srgbClr val="3F4040"/>
                </a:solidFill>
                <a:highlight>
                  <a:srgbClr val="FFFFFF"/>
                </a:highlight>
              </a:rPr>
              <a:t>sound isolation</a:t>
            </a:r>
            <a:r>
              <a:rPr lang="en-US" sz="1350">
                <a:solidFill>
                  <a:srgbClr val="3F4040"/>
                </a:solidFill>
                <a:highlight>
                  <a:srgbClr val="FFFFFF"/>
                </a:highlight>
              </a:rPr>
              <a:t> yang baik</a:t>
            </a:r>
            <a:endParaRPr sz="1350">
              <a:solidFill>
                <a:srgbClr val="3F4040"/>
              </a:solidFill>
              <a:highlight>
                <a:srgbClr val="FFFFFF"/>
              </a:highlight>
            </a:endParaRPr>
          </a:p>
          <a:p>
            <a:pPr marL="0" lvl="0" indent="0" algn="l" rtl="0">
              <a:lnSpc>
                <a:spcPct val="115000"/>
              </a:lnSpc>
              <a:spcBef>
                <a:spcPts val="1100"/>
              </a:spcBef>
              <a:spcAft>
                <a:spcPts val="0"/>
              </a:spcAft>
              <a:buNone/>
            </a:pPr>
            <a:r>
              <a:rPr lang="en-US" sz="1350" b="1">
                <a:solidFill>
                  <a:srgbClr val="3F4040"/>
                </a:solidFill>
                <a:highlight>
                  <a:srgbClr val="FFFFFF"/>
                </a:highlight>
              </a:rPr>
              <a:t>Open Back Headphones - yang digunakan untuk </a:t>
            </a:r>
            <a:r>
              <a:rPr lang="en-US" sz="1350" b="1" i="1">
                <a:solidFill>
                  <a:srgbClr val="3F4040"/>
                </a:solidFill>
                <a:highlight>
                  <a:srgbClr val="FFFFFF"/>
                </a:highlight>
              </a:rPr>
              <a:t>mixing</a:t>
            </a:r>
            <a:endParaRPr sz="1350" b="1" i="1">
              <a:solidFill>
                <a:srgbClr val="3F4040"/>
              </a:solidFill>
              <a:highlight>
                <a:srgbClr val="FFFFFF"/>
              </a:highlight>
            </a:endParaRPr>
          </a:p>
          <a:p>
            <a:pPr marL="0" lvl="0" indent="0" algn="l" rtl="0">
              <a:lnSpc>
                <a:spcPct val="115000"/>
              </a:lnSpc>
              <a:spcBef>
                <a:spcPts val="1100"/>
              </a:spcBef>
              <a:spcAft>
                <a:spcPts val="0"/>
              </a:spcAft>
              <a:buNone/>
            </a:pPr>
            <a:r>
              <a:rPr lang="en-US" sz="1350">
                <a:solidFill>
                  <a:srgbClr val="3F4040"/>
                </a:solidFill>
                <a:highlight>
                  <a:srgbClr val="FFFFFF"/>
                </a:highlight>
              </a:rPr>
              <a:t>Karena </a:t>
            </a:r>
            <a:r>
              <a:rPr lang="en-US" sz="1350" i="1">
                <a:solidFill>
                  <a:srgbClr val="3F4040"/>
                </a:solidFill>
                <a:highlight>
                  <a:srgbClr val="FFFFFF"/>
                </a:highlight>
              </a:rPr>
              <a:t>closed back headphones</a:t>
            </a:r>
            <a:r>
              <a:rPr lang="en-US" sz="1350">
                <a:solidFill>
                  <a:srgbClr val="3F4040"/>
                </a:solidFill>
                <a:highlight>
                  <a:srgbClr val="FFFFFF"/>
                </a:highlight>
              </a:rPr>
              <a:t> mempunyai beberapa </a:t>
            </a:r>
            <a:r>
              <a:rPr lang="en-US" sz="1350" i="1">
                <a:solidFill>
                  <a:srgbClr val="3F4040"/>
                </a:solidFill>
                <a:highlight>
                  <a:srgbClr val="FFFFFF"/>
                </a:highlight>
              </a:rPr>
              <a:t>side-effect</a:t>
            </a:r>
            <a:r>
              <a:rPr lang="en-US" sz="1350">
                <a:solidFill>
                  <a:srgbClr val="3F4040"/>
                </a:solidFill>
                <a:highlight>
                  <a:srgbClr val="FFFFFF"/>
                </a:highlight>
              </a:rPr>
              <a:t> seperti terlalu kedap ataupun kualitas </a:t>
            </a:r>
            <a:r>
              <a:rPr lang="en-US" sz="1350" i="1">
                <a:solidFill>
                  <a:srgbClr val="3F4040"/>
                </a:solidFill>
                <a:highlight>
                  <a:srgbClr val="FFFFFF"/>
                </a:highlight>
              </a:rPr>
              <a:t>sound</a:t>
            </a:r>
            <a:r>
              <a:rPr lang="en-US" sz="1350">
                <a:solidFill>
                  <a:srgbClr val="3F4040"/>
                </a:solidFill>
                <a:highlight>
                  <a:srgbClr val="FFFFFF"/>
                </a:highlight>
              </a:rPr>
              <a:t> seringkali menurun. </a:t>
            </a:r>
            <a:endParaRPr sz="1350">
              <a:solidFill>
                <a:srgbClr val="3F4040"/>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endParaRPr sz="1350">
              <a:solidFill>
                <a:srgbClr val="3F4040"/>
              </a:solidFill>
              <a:highlight>
                <a:srgbClr val="FFFFFF"/>
              </a:highlight>
            </a:endParaRPr>
          </a:p>
          <a:p>
            <a:pPr marL="0" lvl="0" indent="0" algn="l" rtl="0">
              <a:spcBef>
                <a:spcPts val="1100"/>
              </a:spcBef>
              <a:spcAft>
                <a:spcPts val="0"/>
              </a:spcAft>
              <a:buNone/>
            </a:pPr>
            <a:endParaRPr sz="1800">
              <a:solidFill>
                <a:srgbClr val="444444"/>
              </a:solidFill>
              <a:highlight>
                <a:srgbClr val="FFFFFF"/>
              </a:highlight>
            </a:endParaRPr>
          </a:p>
        </p:txBody>
      </p:sp>
      <p:sp>
        <p:nvSpPr>
          <p:cNvPr id="195" name="Google Shape;195;g813fe7ff4f_0_97"/>
          <p:cNvSpPr/>
          <p:nvPr/>
        </p:nvSpPr>
        <p:spPr>
          <a:xfrm>
            <a:off x="600075" y="589530"/>
            <a:ext cx="5650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err="1">
                <a:solidFill>
                  <a:srgbClr val="243A62"/>
                </a:solidFill>
              </a:rPr>
              <a:t>Jenis</a:t>
            </a:r>
            <a:r>
              <a:rPr lang="en-US" sz="2800" b="1" dirty="0">
                <a:solidFill>
                  <a:srgbClr val="243A62"/>
                </a:solidFill>
              </a:rPr>
              <a:t> Headphone </a:t>
            </a:r>
            <a:endParaRPr sz="2800" b="0" i="0" u="none" strike="noStrike" cap="none" dirty="0">
              <a:solidFill>
                <a:srgbClr val="243A62"/>
              </a:solidFill>
              <a:latin typeface="Arial"/>
              <a:ea typeface="Arial"/>
              <a:cs typeface="Arial"/>
              <a:sym typeface="Arial"/>
            </a:endParaRPr>
          </a:p>
        </p:txBody>
      </p:sp>
      <p:pic>
        <p:nvPicPr>
          <p:cNvPr id="196" name="Google Shape;196;g813fe7ff4f_0_97"/>
          <p:cNvPicPr preferRelativeResize="0"/>
          <p:nvPr/>
        </p:nvPicPr>
        <p:blipFill>
          <a:blip r:embed="rId3">
            <a:alphaModFix/>
          </a:blip>
          <a:stretch>
            <a:fillRect/>
          </a:stretch>
        </p:blipFill>
        <p:spPr>
          <a:xfrm>
            <a:off x="600075" y="1720100"/>
            <a:ext cx="3162600" cy="2371956"/>
          </a:xfrm>
          <a:prstGeom prst="rect">
            <a:avLst/>
          </a:prstGeom>
          <a:noFill/>
          <a:ln>
            <a:noFill/>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11963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g813fe7ff4f_0_11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05" name="Google Shape;205;g813fe7ff4f_0_114"/>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206" name="Google Shape;206;g813fe7ff4f_0_114"/>
          <p:cNvSpPr txBox="1"/>
          <p:nvPr/>
        </p:nvSpPr>
        <p:spPr>
          <a:xfrm>
            <a:off x="1695450" y="3556250"/>
            <a:ext cx="6190500" cy="11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rgbClr val="3F4040"/>
                </a:solidFill>
                <a:highlight>
                  <a:srgbClr val="FFFFFF"/>
                </a:highlight>
              </a:rPr>
              <a:t>Sebagaimana sebuah industri yang terus berkembang, industri rekaman juga mengalami banyak penyesuaian strategi untuk memenuhi tuntutan pasar. Perkembangan teknologi pada era digitalisasi membuat para pelaku industri rekaman harus jeli dalam beradaptasi, baik dalam strategi produksi maupun distribusi.</a:t>
            </a:r>
            <a:endParaRPr sz="1350">
              <a:solidFill>
                <a:srgbClr val="3F4040"/>
              </a:solidFill>
              <a:highlight>
                <a:srgbClr val="FFFFFF"/>
              </a:highlight>
            </a:endParaRPr>
          </a:p>
          <a:p>
            <a:pPr marL="0" lvl="0" indent="0" algn="l" rtl="0">
              <a:lnSpc>
                <a:spcPct val="115000"/>
              </a:lnSpc>
              <a:spcBef>
                <a:spcPts val="1100"/>
              </a:spcBef>
              <a:spcAft>
                <a:spcPts val="0"/>
              </a:spcAft>
              <a:buNone/>
            </a:pPr>
            <a:endParaRPr sz="1350">
              <a:solidFill>
                <a:srgbClr val="3F4040"/>
              </a:solidFill>
              <a:highlight>
                <a:srgbClr val="FFFFFF"/>
              </a:highlight>
            </a:endParaRPr>
          </a:p>
          <a:p>
            <a:pPr marL="0" lvl="0" indent="0" algn="l" rtl="0">
              <a:spcBef>
                <a:spcPts val="1100"/>
              </a:spcBef>
              <a:spcAft>
                <a:spcPts val="0"/>
              </a:spcAft>
              <a:buNone/>
            </a:pPr>
            <a:endParaRPr sz="1800">
              <a:solidFill>
                <a:srgbClr val="444444"/>
              </a:solidFill>
              <a:highlight>
                <a:srgbClr val="FFFFFF"/>
              </a:highlight>
            </a:endParaRPr>
          </a:p>
        </p:txBody>
      </p:sp>
      <p:sp>
        <p:nvSpPr>
          <p:cNvPr id="207" name="Google Shape;207;g813fe7ff4f_0_114"/>
          <p:cNvSpPr/>
          <p:nvPr/>
        </p:nvSpPr>
        <p:spPr>
          <a:xfrm>
            <a:off x="331181" y="489942"/>
            <a:ext cx="5650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243A62"/>
                </a:solidFill>
              </a:rPr>
              <a:t>Studio </a:t>
            </a:r>
            <a:r>
              <a:rPr lang="en-US" sz="2800" b="1" dirty="0" err="1">
                <a:solidFill>
                  <a:srgbClr val="243A62"/>
                </a:solidFill>
              </a:rPr>
              <a:t>Rekaman</a:t>
            </a:r>
            <a:r>
              <a:rPr lang="en-US" sz="2800" b="1" dirty="0">
                <a:solidFill>
                  <a:srgbClr val="243A62"/>
                </a:solidFill>
              </a:rPr>
              <a:t> </a:t>
            </a:r>
            <a:endParaRPr sz="2800" b="0" i="0" u="none" strike="noStrike" cap="none" dirty="0">
              <a:solidFill>
                <a:srgbClr val="243A62"/>
              </a:solidFill>
              <a:latin typeface="Arial"/>
              <a:ea typeface="Arial"/>
              <a:cs typeface="Arial"/>
              <a:sym typeface="Arial"/>
            </a:endParaRPr>
          </a:p>
        </p:txBody>
      </p:sp>
      <p:pic>
        <p:nvPicPr>
          <p:cNvPr id="208" name="Google Shape;208;g813fe7ff4f_0_114"/>
          <p:cNvPicPr preferRelativeResize="0"/>
          <p:nvPr/>
        </p:nvPicPr>
        <p:blipFill>
          <a:blip r:embed="rId4">
            <a:alphaModFix/>
          </a:blip>
          <a:stretch>
            <a:fillRect/>
          </a:stretch>
        </p:blipFill>
        <p:spPr>
          <a:xfrm>
            <a:off x="2694700" y="1309925"/>
            <a:ext cx="3602250" cy="2017250"/>
          </a:xfrm>
          <a:prstGeom prst="rect">
            <a:avLst/>
          </a:prstGeom>
          <a:noFill/>
          <a:ln>
            <a:noFill/>
          </a:ln>
        </p:spPr>
      </p:pic>
      <p:sp>
        <p:nvSpPr>
          <p:cNvPr id="1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2"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449327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362334" y="4864000"/>
            <a:ext cx="1788966" cy="118125"/>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8" name="Google Shape;126;p4"/>
          <p:cNvSpPr/>
          <p:nvPr/>
        </p:nvSpPr>
        <p:spPr>
          <a:xfrm>
            <a:off x="2103438" y="2185988"/>
            <a:ext cx="4349750" cy="153884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1" i="0" u="none" strike="noStrike" cap="none" dirty="0" smtClean="0">
                <a:solidFill>
                  <a:srgbClr val="000000"/>
                </a:solidFill>
                <a:latin typeface="Arial"/>
                <a:ea typeface="Arial"/>
                <a:cs typeface="Arial"/>
                <a:sym typeface="Arial"/>
              </a:rPr>
              <a:t>EDITING KNOWLEDGE</a:t>
            </a:r>
            <a:endParaRPr dirty="0"/>
          </a:p>
        </p:txBody>
      </p:sp>
    </p:spTree>
    <p:extLst>
      <p:ext uri="{BB962C8B-B14F-4D97-AF65-F5344CB8AC3E}">
        <p14:creationId xmlns:p14="http://schemas.microsoft.com/office/powerpoint/2010/main" val="121393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l="363" t="1979" r="1482" b="13417"/>
          <a:stretch/>
        </p:blipFill>
        <p:spPr>
          <a:xfrm>
            <a:off x="0" y="692550"/>
            <a:ext cx="9143999" cy="3814050"/>
          </a:xfrm>
          <a:prstGeom prst="rect">
            <a:avLst/>
          </a:prstGeom>
          <a:noFill/>
          <a:ln>
            <a:noFill/>
          </a:ln>
        </p:spPr>
      </p:pic>
      <p:sp>
        <p:nvSpPr>
          <p:cNvPr id="96" name="Google Shape;96;p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98" name="Google Shape;98;p2"/>
          <p:cNvPicPr preferRelativeResize="0"/>
          <p:nvPr/>
        </p:nvPicPr>
        <p:blipFill rotWithShape="1">
          <a:blip r:embed="rId4">
            <a:alphaModFix/>
          </a:blip>
          <a:srcRect/>
          <a:stretch/>
        </p:blipFill>
        <p:spPr>
          <a:xfrm>
            <a:off x="8145433" y="4506596"/>
            <a:ext cx="1019991" cy="646331"/>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753442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g813e37ae6e_0_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1" name="Google Shape;111;g813e37ae6e_0_3"/>
          <p:cNvSpPr/>
          <p:nvPr/>
        </p:nvSpPr>
        <p:spPr>
          <a:xfrm>
            <a:off x="1543928" y="1846655"/>
            <a:ext cx="5777400" cy="3139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800">
                <a:solidFill>
                  <a:schemeClr val="dk1"/>
                </a:solidFill>
              </a:rPr>
              <a:t>Editing adalah suatu proses mengatur dan menyusun rangkaian shot demi shot menjadi satu scene, scene demi scene menjadi suatu sequence, akhirnya merupakan suatu rangkaian shot dari suatu cerita yang utuh.</a:t>
            </a: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606895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g813e37ae6e_0_1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0" name="Google Shape;120;g813e37ae6e_0_19"/>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21" name="Google Shape;121;g813e37ae6e_0_19"/>
          <p:cNvSpPr/>
          <p:nvPr/>
        </p:nvSpPr>
        <p:spPr>
          <a:xfrm>
            <a:off x="404753" y="3010751"/>
            <a:ext cx="5650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243A62"/>
                </a:solidFill>
              </a:rPr>
              <a:t>Video Editing Practice</a:t>
            </a:r>
            <a:endParaRPr sz="2800" b="0" i="0" u="none" strike="noStrike" cap="none">
              <a:solidFill>
                <a:srgbClr val="243A62"/>
              </a:solidFill>
              <a:latin typeface="Arial"/>
              <a:ea typeface="Arial"/>
              <a:cs typeface="Arial"/>
              <a:sym typeface="Arial"/>
            </a:endParaRPr>
          </a:p>
        </p:txBody>
      </p:sp>
      <p:pic>
        <p:nvPicPr>
          <p:cNvPr id="122" name="Google Shape;122;g813e37ae6e_0_19"/>
          <p:cNvPicPr preferRelativeResize="0"/>
          <p:nvPr/>
        </p:nvPicPr>
        <p:blipFill>
          <a:blip r:embed="rId4">
            <a:alphaModFix/>
          </a:blip>
          <a:stretch>
            <a:fillRect/>
          </a:stretch>
        </p:blipFill>
        <p:spPr>
          <a:xfrm>
            <a:off x="923862" y="438254"/>
            <a:ext cx="3703240" cy="2139042"/>
          </a:xfrm>
          <a:prstGeom prst="rect">
            <a:avLst/>
          </a:prstGeom>
          <a:noFill/>
          <a:ln>
            <a:noFill/>
          </a:ln>
        </p:spPr>
      </p:pic>
      <p:pic>
        <p:nvPicPr>
          <p:cNvPr id="123" name="Google Shape;123;g813e37ae6e_0_19"/>
          <p:cNvPicPr preferRelativeResize="0"/>
          <p:nvPr/>
        </p:nvPicPr>
        <p:blipFill>
          <a:blip r:embed="rId5">
            <a:alphaModFix/>
          </a:blip>
          <a:stretch>
            <a:fillRect/>
          </a:stretch>
        </p:blipFill>
        <p:spPr>
          <a:xfrm>
            <a:off x="4627100" y="2577605"/>
            <a:ext cx="3602500" cy="2213224"/>
          </a:xfrm>
          <a:prstGeom prst="rect">
            <a:avLst/>
          </a:prstGeom>
          <a:noFill/>
          <a:ln>
            <a:noFill/>
          </a:ln>
        </p:spPr>
      </p:pic>
      <p:pic>
        <p:nvPicPr>
          <p:cNvPr id="124" name="Google Shape;124;g813e37ae6e_0_19"/>
          <p:cNvPicPr preferRelativeResize="0"/>
          <p:nvPr/>
        </p:nvPicPr>
        <p:blipFill>
          <a:blip r:embed="rId6">
            <a:alphaModFix/>
          </a:blip>
          <a:stretch>
            <a:fillRect/>
          </a:stretch>
        </p:blipFill>
        <p:spPr>
          <a:xfrm>
            <a:off x="4627103" y="438564"/>
            <a:ext cx="3602496" cy="2139043"/>
          </a:xfrm>
          <a:prstGeom prst="rect">
            <a:avLst/>
          </a:prstGeom>
          <a:noFill/>
          <a:ln>
            <a:noFill/>
          </a:ln>
        </p:spPr>
      </p:pic>
      <p:sp>
        <p:nvSpPr>
          <p:cNvPr id="125" name="Google Shape;125;g813e37ae6e_0_19"/>
          <p:cNvSpPr/>
          <p:nvPr/>
        </p:nvSpPr>
        <p:spPr>
          <a:xfrm>
            <a:off x="1528600" y="3598632"/>
            <a:ext cx="2614500" cy="4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chemeClr val="dk1"/>
                </a:solidFill>
              </a:rPr>
              <a:t>Jenis Editing Software</a:t>
            </a:r>
            <a:endParaRPr sz="1800" b="0" i="0" u="none" strike="noStrike" cap="none">
              <a:solidFill>
                <a:schemeClr val="dk1"/>
              </a:solidFill>
              <a:latin typeface="Arial"/>
              <a:ea typeface="Arial"/>
              <a:cs typeface="Arial"/>
              <a:sym typeface="Arial"/>
            </a:endParaRPr>
          </a:p>
        </p:txBody>
      </p:sp>
      <p:sp>
        <p:nvSpPr>
          <p:cNvPr id="12"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87;p33"/>
          <p:cNvPicPr preferRelativeResize="0"/>
          <p:nvPr/>
        </p:nvPicPr>
        <p:blipFill>
          <a:blip r:embed="rId7">
            <a:alphaModFix/>
          </a:blip>
          <a:stretch>
            <a:fillRect/>
          </a:stretch>
        </p:blipFill>
        <p:spPr>
          <a:xfrm>
            <a:off x="7831000" y="-228600"/>
            <a:ext cx="1301194" cy="707624"/>
          </a:xfrm>
          <a:prstGeom prst="rect">
            <a:avLst/>
          </a:prstGeom>
          <a:noFill/>
          <a:ln>
            <a:noFill/>
          </a:ln>
        </p:spPr>
      </p:pic>
      <p:sp>
        <p:nvSpPr>
          <p:cNvPr id="15"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21605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g813e37ae6e_0_3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4" name="Google Shape;134;g813e37ae6e_0_35"/>
          <p:cNvPicPr preferRelativeResize="0"/>
          <p:nvPr/>
        </p:nvPicPr>
        <p:blipFill rotWithShape="1">
          <a:blip r:embed="rId3">
            <a:alphaModFix/>
          </a:blip>
          <a:srcRect/>
          <a:stretch/>
        </p:blipFill>
        <p:spPr>
          <a:xfrm>
            <a:off x="7296348" y="-58820"/>
            <a:ext cx="933257" cy="933257"/>
          </a:xfrm>
          <a:prstGeom prst="rect">
            <a:avLst/>
          </a:prstGeom>
          <a:noFill/>
          <a:ln>
            <a:noFill/>
          </a:ln>
        </p:spPr>
      </p:pic>
      <p:grpSp>
        <p:nvGrpSpPr>
          <p:cNvPr id="136" name="Google Shape;136;g813e37ae6e_0_35"/>
          <p:cNvGrpSpPr/>
          <p:nvPr/>
        </p:nvGrpSpPr>
        <p:grpSpPr>
          <a:xfrm>
            <a:off x="11" y="1772096"/>
            <a:ext cx="9158850" cy="1484719"/>
            <a:chOff x="-61912" y="4103687"/>
            <a:chExt cx="13115924" cy="2413000"/>
          </a:xfrm>
        </p:grpSpPr>
        <p:pic>
          <p:nvPicPr>
            <p:cNvPr id="137" name="Google Shape;137;g813e37ae6e_0_35"/>
            <p:cNvPicPr preferRelativeResize="0"/>
            <p:nvPr/>
          </p:nvPicPr>
          <p:blipFill rotWithShape="1">
            <a:blip r:embed="rId4">
              <a:alphaModFix/>
            </a:blip>
            <a:srcRect/>
            <a:stretch/>
          </p:blipFill>
          <p:spPr>
            <a:xfrm flipH="1">
              <a:off x="6269036" y="4103687"/>
              <a:ext cx="6784976" cy="2413000"/>
            </a:xfrm>
            <a:prstGeom prst="rect">
              <a:avLst/>
            </a:prstGeom>
            <a:noFill/>
            <a:ln>
              <a:noFill/>
            </a:ln>
          </p:spPr>
        </p:pic>
        <p:pic>
          <p:nvPicPr>
            <p:cNvPr id="138" name="Google Shape;138;g813e37ae6e_0_35"/>
            <p:cNvPicPr preferRelativeResize="0"/>
            <p:nvPr/>
          </p:nvPicPr>
          <p:blipFill rotWithShape="1">
            <a:blip r:embed="rId5">
              <a:alphaModFix/>
            </a:blip>
            <a:srcRect l="17259" t="8029" b="31046"/>
            <a:stretch/>
          </p:blipFill>
          <p:spPr>
            <a:xfrm>
              <a:off x="-61912" y="4103687"/>
              <a:ext cx="6332538" cy="2397125"/>
            </a:xfrm>
            <a:prstGeom prst="rect">
              <a:avLst/>
            </a:prstGeom>
            <a:noFill/>
            <a:ln>
              <a:noFill/>
            </a:ln>
          </p:spPr>
        </p:pic>
        <p:sp>
          <p:nvSpPr>
            <p:cNvPr id="139" name="Google Shape;139;g813e37ae6e_0_35"/>
            <p:cNvSpPr txBox="1"/>
            <p:nvPr/>
          </p:nvSpPr>
          <p:spPr>
            <a:xfrm>
              <a:off x="1520825" y="4697412"/>
              <a:ext cx="9399600" cy="1168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7000"/>
                <a:buFont typeface="Helvetica Neue"/>
                <a:buNone/>
              </a:pPr>
              <a:r>
                <a:rPr lang="en-US" sz="2400" b="1" i="0" u="none">
                  <a:solidFill>
                    <a:srgbClr val="FFFFFF"/>
                  </a:solidFill>
                  <a:latin typeface="Helvetica Neue"/>
                  <a:ea typeface="Helvetica Neue"/>
                  <a:cs typeface="Helvetica Neue"/>
                  <a:sym typeface="Helvetica Neue"/>
                </a:rPr>
                <a:t>EDITING WORKFLOW</a:t>
              </a:r>
              <a:endParaRPr sz="2400"/>
            </a:p>
          </p:txBody>
        </p:sp>
      </p:grpSp>
      <p:sp>
        <p:nvSpPr>
          <p:cNvPr id="12"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87;p33"/>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5"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7609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g813e37ae6e_0_8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50" name="Google Shape;150;g813e37ae6e_0_89"/>
          <p:cNvGrpSpPr/>
          <p:nvPr/>
        </p:nvGrpSpPr>
        <p:grpSpPr>
          <a:xfrm>
            <a:off x="331179" y="1458288"/>
            <a:ext cx="8332423" cy="2028021"/>
            <a:chOff x="604837" y="787400"/>
            <a:chExt cx="11166475" cy="2717799"/>
          </a:xfrm>
        </p:grpSpPr>
        <p:sp>
          <p:nvSpPr>
            <p:cNvPr id="151" name="Google Shape;151;g813e37ae6e_0_89"/>
            <p:cNvSpPr txBox="1"/>
            <p:nvPr/>
          </p:nvSpPr>
          <p:spPr>
            <a:xfrm>
              <a:off x="5159375" y="893762"/>
              <a:ext cx="2960700" cy="6477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r>
                <a:rPr lang="en-US" sz="2400" b="0" i="0" u="none">
                  <a:latin typeface="Helvetica Neue Light"/>
                  <a:ea typeface="Helvetica Neue Light"/>
                  <a:cs typeface="Helvetica Neue Light"/>
                  <a:sym typeface="Helvetica Neue Light"/>
                </a:rPr>
                <a:t>PRORES FILE</a:t>
              </a:r>
              <a:endParaRPr sz="2400"/>
            </a:p>
          </p:txBody>
        </p:sp>
        <p:cxnSp>
          <p:nvCxnSpPr>
            <p:cNvPr id="152" name="Google Shape;152;g813e37ae6e_0_89"/>
            <p:cNvCxnSpPr/>
            <p:nvPr/>
          </p:nvCxnSpPr>
          <p:spPr>
            <a:xfrm>
              <a:off x="3760787" y="1217612"/>
              <a:ext cx="969900" cy="0"/>
            </a:xfrm>
            <a:prstGeom prst="straightConnector1">
              <a:avLst/>
            </a:prstGeom>
            <a:noFill/>
            <a:ln w="25400" cap="flat" cmpd="sng">
              <a:solidFill>
                <a:srgbClr val="FFFFFF"/>
              </a:solidFill>
              <a:prstDash val="solid"/>
              <a:round/>
              <a:headEnd type="none" w="sm" len="sm"/>
              <a:tailEnd type="triangle" w="med" len="med"/>
            </a:ln>
          </p:spPr>
        </p:cxnSp>
        <p:sp>
          <p:nvSpPr>
            <p:cNvPr id="153" name="Google Shape;153;g813e37ae6e_0_89"/>
            <p:cNvSpPr txBox="1"/>
            <p:nvPr/>
          </p:nvSpPr>
          <p:spPr>
            <a:xfrm>
              <a:off x="1019175" y="893762"/>
              <a:ext cx="2579700" cy="6477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r>
                <a:rPr lang="en-US" sz="2400" b="0" i="0" u="none">
                  <a:latin typeface="Helvetica Neue Light"/>
                  <a:ea typeface="Helvetica Neue Light"/>
                  <a:cs typeface="Helvetica Neue Light"/>
                  <a:sym typeface="Helvetica Neue Light"/>
                </a:rPr>
                <a:t>Camera File</a:t>
              </a:r>
              <a:endParaRPr sz="2400"/>
            </a:p>
          </p:txBody>
        </p:sp>
        <p:sp>
          <p:nvSpPr>
            <p:cNvPr id="154" name="Google Shape;154;g813e37ae6e_0_89"/>
            <p:cNvSpPr txBox="1"/>
            <p:nvPr/>
          </p:nvSpPr>
          <p:spPr>
            <a:xfrm>
              <a:off x="5734050" y="1670050"/>
              <a:ext cx="2051100" cy="469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1800" b="0" i="0" u="none">
                  <a:latin typeface="Helvetica Neue Light"/>
                  <a:ea typeface="Helvetica Neue Light"/>
                  <a:cs typeface="Helvetica Neue Light"/>
                  <a:sym typeface="Helvetica Neue Light"/>
                </a:rPr>
                <a:t>422 LT ( mov )</a:t>
              </a:r>
              <a:endParaRPr sz="1800"/>
            </a:p>
          </p:txBody>
        </p:sp>
        <p:cxnSp>
          <p:nvCxnSpPr>
            <p:cNvPr id="155" name="Google Shape;155;g813e37ae6e_0_89"/>
            <p:cNvCxnSpPr/>
            <p:nvPr/>
          </p:nvCxnSpPr>
          <p:spPr>
            <a:xfrm>
              <a:off x="8302625" y="1217612"/>
              <a:ext cx="968400" cy="0"/>
            </a:xfrm>
            <a:prstGeom prst="straightConnector1">
              <a:avLst/>
            </a:prstGeom>
            <a:noFill/>
            <a:ln w="25400" cap="flat" cmpd="sng">
              <a:solidFill>
                <a:srgbClr val="FFFFFF"/>
              </a:solidFill>
              <a:prstDash val="solid"/>
              <a:round/>
              <a:headEnd type="none" w="sm" len="sm"/>
              <a:tailEnd type="triangle" w="med" len="med"/>
            </a:ln>
          </p:spPr>
        </p:cxnSp>
        <p:sp>
          <p:nvSpPr>
            <p:cNvPr id="156" name="Google Shape;156;g813e37ae6e_0_89"/>
            <p:cNvSpPr txBox="1"/>
            <p:nvPr/>
          </p:nvSpPr>
          <p:spPr>
            <a:xfrm>
              <a:off x="9466262" y="787400"/>
              <a:ext cx="2097000" cy="11937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r>
                <a:rPr lang="en-US" sz="2400" b="0" i="0" u="none">
                  <a:latin typeface="Helvetica Neue Light"/>
                  <a:ea typeface="Helvetica Neue Light"/>
                  <a:cs typeface="Helvetica Neue Light"/>
                  <a:sym typeface="Helvetica Neue Light"/>
                </a:rPr>
                <a:t>OFFLINE</a:t>
              </a:r>
              <a:endParaRPr sz="2400" b="0" i="0" u="none">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FFFFFF"/>
                </a:buClr>
                <a:buSzPts val="3600"/>
                <a:buFont typeface="Helvetica Neue Light"/>
                <a:buNone/>
              </a:pPr>
              <a:r>
                <a:rPr lang="en-US" sz="2400" b="0" i="0" u="none">
                  <a:latin typeface="Helvetica Neue Light"/>
                  <a:ea typeface="Helvetica Neue Light"/>
                  <a:cs typeface="Helvetica Neue Light"/>
                  <a:sym typeface="Helvetica Neue Light"/>
                </a:rPr>
                <a:t>EDITING</a:t>
              </a:r>
              <a:endParaRPr sz="2400"/>
            </a:p>
          </p:txBody>
        </p:sp>
        <p:sp>
          <p:nvSpPr>
            <p:cNvPr id="157" name="Google Shape;157;g813e37ae6e_0_89"/>
            <p:cNvSpPr txBox="1"/>
            <p:nvPr/>
          </p:nvSpPr>
          <p:spPr>
            <a:xfrm>
              <a:off x="857250" y="1681162"/>
              <a:ext cx="2903400" cy="469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MP4, MTS, MOV, etc</a:t>
              </a:r>
              <a:endParaRPr/>
            </a:p>
          </p:txBody>
        </p:sp>
        <p:sp>
          <p:nvSpPr>
            <p:cNvPr id="158" name="Google Shape;158;g813e37ae6e_0_89"/>
            <p:cNvSpPr txBox="1"/>
            <p:nvPr/>
          </p:nvSpPr>
          <p:spPr>
            <a:xfrm>
              <a:off x="9771062" y="1847850"/>
              <a:ext cx="1487400" cy="469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Cut to Cut</a:t>
              </a:r>
              <a:endParaRPr/>
            </a:p>
          </p:txBody>
        </p:sp>
        <p:sp>
          <p:nvSpPr>
            <p:cNvPr id="159" name="Google Shape;159;g813e37ae6e_0_89"/>
            <p:cNvSpPr txBox="1"/>
            <p:nvPr/>
          </p:nvSpPr>
          <p:spPr>
            <a:xfrm>
              <a:off x="6111875" y="2190750"/>
              <a:ext cx="1295400" cy="469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1200" b="0" i="0" u="none">
                  <a:latin typeface="Helvetica Neue Light"/>
                  <a:ea typeface="Helvetica Neue Light"/>
                  <a:cs typeface="Helvetica Neue Light"/>
                  <a:sym typeface="Helvetica Neue Light"/>
                </a:rPr>
                <a:t>Software</a:t>
              </a:r>
              <a:endParaRPr sz="1200"/>
            </a:p>
          </p:txBody>
        </p:sp>
        <p:grpSp>
          <p:nvGrpSpPr>
            <p:cNvPr id="160" name="Google Shape;160;g813e37ae6e_0_89"/>
            <p:cNvGrpSpPr/>
            <p:nvPr/>
          </p:nvGrpSpPr>
          <p:grpSpPr>
            <a:xfrm>
              <a:off x="6419850" y="2711450"/>
              <a:ext cx="1635193" cy="782674"/>
              <a:chOff x="0" y="0"/>
              <a:chExt cx="1635356" cy="782048"/>
            </a:xfrm>
          </p:grpSpPr>
          <p:pic>
            <p:nvPicPr>
              <p:cNvPr id="161" name="Google Shape;161;g813e37ae6e_0_89"/>
              <p:cNvPicPr preferRelativeResize="0"/>
              <p:nvPr/>
            </p:nvPicPr>
            <p:blipFill rotWithShape="1">
              <a:blip r:embed="rId3">
                <a:alphaModFix/>
              </a:blip>
              <a:srcRect/>
              <a:stretch/>
            </p:blipFill>
            <p:spPr>
              <a:xfrm>
                <a:off x="0" y="0"/>
                <a:ext cx="782048" cy="782048"/>
              </a:xfrm>
              <a:prstGeom prst="rect">
                <a:avLst/>
              </a:prstGeom>
              <a:noFill/>
              <a:ln>
                <a:noFill/>
              </a:ln>
            </p:spPr>
          </p:pic>
          <p:pic>
            <p:nvPicPr>
              <p:cNvPr id="162" name="Google Shape;162;g813e37ae6e_0_89"/>
              <p:cNvPicPr preferRelativeResize="0"/>
              <p:nvPr/>
            </p:nvPicPr>
            <p:blipFill rotWithShape="1">
              <a:blip r:embed="rId4">
                <a:alphaModFix/>
              </a:blip>
              <a:srcRect/>
              <a:stretch/>
            </p:blipFill>
            <p:spPr>
              <a:xfrm>
                <a:off x="866687" y="0"/>
                <a:ext cx="768669" cy="768668"/>
              </a:xfrm>
              <a:prstGeom prst="rect">
                <a:avLst/>
              </a:prstGeom>
              <a:noFill/>
              <a:ln>
                <a:noFill/>
              </a:ln>
            </p:spPr>
          </p:pic>
        </p:grpSp>
        <p:pic>
          <p:nvPicPr>
            <p:cNvPr id="163" name="Google Shape;163;g813e37ae6e_0_89"/>
            <p:cNvPicPr preferRelativeResize="0"/>
            <p:nvPr/>
          </p:nvPicPr>
          <p:blipFill rotWithShape="1">
            <a:blip r:embed="rId5">
              <a:alphaModFix/>
            </a:blip>
            <a:srcRect/>
            <a:stretch/>
          </p:blipFill>
          <p:spPr>
            <a:xfrm>
              <a:off x="10015537" y="2555875"/>
              <a:ext cx="781050" cy="782637"/>
            </a:xfrm>
            <a:prstGeom prst="rect">
              <a:avLst/>
            </a:prstGeom>
            <a:noFill/>
            <a:ln>
              <a:noFill/>
            </a:ln>
          </p:spPr>
        </p:pic>
        <p:pic>
          <p:nvPicPr>
            <p:cNvPr id="164" name="Google Shape;164;g813e37ae6e_0_89"/>
            <p:cNvPicPr preferRelativeResize="0"/>
            <p:nvPr/>
          </p:nvPicPr>
          <p:blipFill rotWithShape="1">
            <a:blip r:embed="rId6">
              <a:alphaModFix/>
            </a:blip>
            <a:srcRect/>
            <a:stretch/>
          </p:blipFill>
          <p:spPr>
            <a:xfrm>
              <a:off x="9177337" y="2627312"/>
              <a:ext cx="644526" cy="638175"/>
            </a:xfrm>
            <a:prstGeom prst="rect">
              <a:avLst/>
            </a:prstGeom>
            <a:noFill/>
            <a:ln>
              <a:noFill/>
            </a:ln>
          </p:spPr>
        </p:pic>
        <p:pic>
          <p:nvPicPr>
            <p:cNvPr id="165" name="Google Shape;165;g813e37ae6e_0_89"/>
            <p:cNvPicPr preferRelativeResize="0"/>
            <p:nvPr/>
          </p:nvPicPr>
          <p:blipFill rotWithShape="1">
            <a:blip r:embed="rId7">
              <a:alphaModFix/>
            </a:blip>
            <a:srcRect/>
            <a:stretch/>
          </p:blipFill>
          <p:spPr>
            <a:xfrm>
              <a:off x="10990262" y="2555875"/>
              <a:ext cx="781050" cy="782638"/>
            </a:xfrm>
            <a:prstGeom prst="rect">
              <a:avLst/>
            </a:prstGeom>
            <a:noFill/>
            <a:ln>
              <a:noFill/>
            </a:ln>
          </p:spPr>
        </p:pic>
        <p:pic>
          <p:nvPicPr>
            <p:cNvPr id="166" name="Google Shape;166;g813e37ae6e_0_89"/>
            <p:cNvPicPr preferRelativeResize="0"/>
            <p:nvPr/>
          </p:nvPicPr>
          <p:blipFill rotWithShape="1">
            <a:blip r:embed="rId8">
              <a:alphaModFix/>
            </a:blip>
            <a:srcRect/>
            <a:stretch/>
          </p:blipFill>
          <p:spPr>
            <a:xfrm>
              <a:off x="5464175" y="2711450"/>
              <a:ext cx="782637" cy="782637"/>
            </a:xfrm>
            <a:prstGeom prst="rect">
              <a:avLst/>
            </a:prstGeom>
            <a:noFill/>
            <a:ln>
              <a:noFill/>
            </a:ln>
          </p:spPr>
        </p:pic>
        <p:pic>
          <p:nvPicPr>
            <p:cNvPr id="167" name="Google Shape;167;g813e37ae6e_0_89"/>
            <p:cNvPicPr preferRelativeResize="0"/>
            <p:nvPr/>
          </p:nvPicPr>
          <p:blipFill rotWithShape="1">
            <a:blip r:embed="rId9">
              <a:alphaModFix/>
            </a:blip>
            <a:srcRect/>
            <a:stretch/>
          </p:blipFill>
          <p:spPr>
            <a:xfrm>
              <a:off x="604837" y="2344737"/>
              <a:ext cx="1316038" cy="438150"/>
            </a:xfrm>
            <a:prstGeom prst="rect">
              <a:avLst/>
            </a:prstGeom>
            <a:noFill/>
            <a:ln>
              <a:noFill/>
            </a:ln>
          </p:spPr>
        </p:pic>
        <p:pic>
          <p:nvPicPr>
            <p:cNvPr id="168" name="Google Shape;168;g813e37ae6e_0_89"/>
            <p:cNvPicPr preferRelativeResize="0"/>
            <p:nvPr/>
          </p:nvPicPr>
          <p:blipFill rotWithShape="1">
            <a:blip r:embed="rId10">
              <a:alphaModFix/>
            </a:blip>
            <a:srcRect/>
            <a:stretch/>
          </p:blipFill>
          <p:spPr>
            <a:xfrm>
              <a:off x="2143125" y="2063750"/>
              <a:ext cx="1001712" cy="1000125"/>
            </a:xfrm>
            <a:prstGeom prst="rect">
              <a:avLst/>
            </a:prstGeom>
            <a:noFill/>
            <a:ln>
              <a:noFill/>
            </a:ln>
          </p:spPr>
        </p:pic>
        <p:pic>
          <p:nvPicPr>
            <p:cNvPr id="169" name="Google Shape;169;g813e37ae6e_0_89"/>
            <p:cNvPicPr preferRelativeResize="0"/>
            <p:nvPr/>
          </p:nvPicPr>
          <p:blipFill rotWithShape="1">
            <a:blip r:embed="rId11">
              <a:alphaModFix/>
            </a:blip>
            <a:srcRect/>
            <a:stretch/>
          </p:blipFill>
          <p:spPr>
            <a:xfrm>
              <a:off x="687387" y="3094037"/>
              <a:ext cx="1709733" cy="342900"/>
            </a:xfrm>
            <a:prstGeom prst="rect">
              <a:avLst/>
            </a:prstGeom>
            <a:noFill/>
            <a:ln>
              <a:noFill/>
            </a:ln>
          </p:spPr>
        </p:pic>
        <p:pic>
          <p:nvPicPr>
            <p:cNvPr id="170" name="Google Shape;170;g813e37ae6e_0_89"/>
            <p:cNvPicPr preferRelativeResize="0"/>
            <p:nvPr/>
          </p:nvPicPr>
          <p:blipFill rotWithShape="1">
            <a:blip r:embed="rId12">
              <a:alphaModFix/>
            </a:blip>
            <a:srcRect/>
            <a:stretch/>
          </p:blipFill>
          <p:spPr>
            <a:xfrm>
              <a:off x="2636837" y="3065462"/>
              <a:ext cx="1290637" cy="439737"/>
            </a:xfrm>
            <a:prstGeom prst="rect">
              <a:avLst/>
            </a:prstGeom>
            <a:noFill/>
            <a:ln>
              <a:noFill/>
            </a:ln>
          </p:spPr>
        </p:pic>
        <p:pic>
          <p:nvPicPr>
            <p:cNvPr id="171" name="Google Shape;171;g813e37ae6e_0_89"/>
            <p:cNvPicPr preferRelativeResize="0"/>
            <p:nvPr/>
          </p:nvPicPr>
          <p:blipFill rotWithShape="1">
            <a:blip r:embed="rId13">
              <a:alphaModFix/>
            </a:blip>
            <a:srcRect/>
            <a:stretch/>
          </p:blipFill>
          <p:spPr>
            <a:xfrm>
              <a:off x="3368675" y="2212975"/>
              <a:ext cx="1485900" cy="701675"/>
            </a:xfrm>
            <a:prstGeom prst="rect">
              <a:avLst/>
            </a:prstGeom>
            <a:noFill/>
            <a:ln>
              <a:noFill/>
            </a:ln>
          </p:spPr>
        </p:pic>
      </p:grpSp>
      <p:sp>
        <p:nvSpPr>
          <p:cNvPr id="30"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32" name="Google Shape;187;p33"/>
          <p:cNvPicPr preferRelativeResize="0"/>
          <p:nvPr/>
        </p:nvPicPr>
        <p:blipFill>
          <a:blip r:embed="rId14">
            <a:alphaModFix/>
          </a:blip>
          <a:stretch>
            <a:fillRect/>
          </a:stretch>
        </p:blipFill>
        <p:spPr>
          <a:xfrm>
            <a:off x="7831000" y="-228600"/>
            <a:ext cx="1301194" cy="707624"/>
          </a:xfrm>
          <a:prstGeom prst="rect">
            <a:avLst/>
          </a:prstGeom>
          <a:noFill/>
          <a:ln>
            <a:noFill/>
          </a:ln>
        </p:spPr>
      </p:pic>
      <p:sp>
        <p:nvSpPr>
          <p:cNvPr id="33"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48391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g813e37ae6e_0_12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80" name="Google Shape;180;g813e37ae6e_0_124"/>
          <p:cNvPicPr preferRelativeResize="0"/>
          <p:nvPr/>
        </p:nvPicPr>
        <p:blipFill rotWithShape="1">
          <a:blip r:embed="rId3">
            <a:alphaModFix/>
          </a:blip>
          <a:srcRect/>
          <a:stretch/>
        </p:blipFill>
        <p:spPr>
          <a:xfrm>
            <a:off x="7296348" y="-58820"/>
            <a:ext cx="933257" cy="933257"/>
          </a:xfrm>
          <a:prstGeom prst="rect">
            <a:avLst/>
          </a:prstGeom>
          <a:noFill/>
          <a:ln>
            <a:noFill/>
          </a:ln>
        </p:spPr>
      </p:pic>
      <p:sp>
        <p:nvSpPr>
          <p:cNvPr id="182" name="Google Shape;182;g813e37ae6e_0_124"/>
          <p:cNvSpPr txBox="1"/>
          <p:nvPr/>
        </p:nvSpPr>
        <p:spPr>
          <a:xfrm>
            <a:off x="6040318" y="1755156"/>
            <a:ext cx="2802821" cy="487653"/>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r>
              <a:rPr lang="en-US" b="0" i="0" u="none">
                <a:latin typeface="Helvetica Neue Light"/>
                <a:ea typeface="Helvetica Neue Light"/>
                <a:cs typeface="Helvetica Neue Light"/>
                <a:sym typeface="Helvetica Neue Light"/>
              </a:rPr>
              <a:t>ONLINE EDITING</a:t>
            </a:r>
            <a:endParaRPr/>
          </a:p>
        </p:txBody>
      </p:sp>
      <p:sp>
        <p:nvSpPr>
          <p:cNvPr id="183" name="Google Shape;183;g813e37ae6e_0_124"/>
          <p:cNvSpPr txBox="1"/>
          <p:nvPr/>
        </p:nvSpPr>
        <p:spPr>
          <a:xfrm>
            <a:off x="5804858" y="2214124"/>
            <a:ext cx="3273760" cy="353712"/>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Grading, Grafis, Effect, Transisi</a:t>
            </a:r>
            <a:endParaRPr/>
          </a:p>
        </p:txBody>
      </p:sp>
      <p:grpSp>
        <p:nvGrpSpPr>
          <p:cNvPr id="184" name="Google Shape;184;g813e37ae6e_0_124"/>
          <p:cNvGrpSpPr/>
          <p:nvPr/>
        </p:nvGrpSpPr>
        <p:grpSpPr>
          <a:xfrm>
            <a:off x="6088127" y="2730463"/>
            <a:ext cx="2562480" cy="588038"/>
            <a:chOff x="0" y="0"/>
            <a:chExt cx="3402800" cy="782048"/>
          </a:xfrm>
        </p:grpSpPr>
        <p:pic>
          <p:nvPicPr>
            <p:cNvPr id="185" name="Google Shape;185;g813e37ae6e_0_124"/>
            <p:cNvPicPr preferRelativeResize="0"/>
            <p:nvPr/>
          </p:nvPicPr>
          <p:blipFill rotWithShape="1">
            <a:blip r:embed="rId4">
              <a:alphaModFix/>
            </a:blip>
            <a:srcRect/>
            <a:stretch/>
          </p:blipFill>
          <p:spPr>
            <a:xfrm>
              <a:off x="0" y="43407"/>
              <a:ext cx="775756" cy="735367"/>
            </a:xfrm>
            <a:prstGeom prst="rect">
              <a:avLst/>
            </a:prstGeom>
            <a:noFill/>
            <a:ln>
              <a:noFill/>
            </a:ln>
          </p:spPr>
        </p:pic>
        <p:pic>
          <p:nvPicPr>
            <p:cNvPr id="186" name="Google Shape;186;g813e37ae6e_0_124"/>
            <p:cNvPicPr preferRelativeResize="0"/>
            <p:nvPr/>
          </p:nvPicPr>
          <p:blipFill rotWithShape="1">
            <a:blip r:embed="rId5">
              <a:alphaModFix/>
            </a:blip>
            <a:srcRect/>
            <a:stretch/>
          </p:blipFill>
          <p:spPr>
            <a:xfrm>
              <a:off x="834533" y="23213"/>
              <a:ext cx="743056" cy="735366"/>
            </a:xfrm>
            <a:prstGeom prst="rect">
              <a:avLst/>
            </a:prstGeom>
            <a:noFill/>
            <a:ln>
              <a:noFill/>
            </a:ln>
          </p:spPr>
        </p:pic>
        <p:pic>
          <p:nvPicPr>
            <p:cNvPr id="187" name="Google Shape;187;g813e37ae6e_0_124"/>
            <p:cNvPicPr preferRelativeResize="0"/>
            <p:nvPr/>
          </p:nvPicPr>
          <p:blipFill rotWithShape="1">
            <a:blip r:embed="rId6">
              <a:alphaModFix/>
            </a:blip>
            <a:srcRect l="31274" t="13330" r="31274" b="11864"/>
            <a:stretch/>
          </p:blipFill>
          <p:spPr>
            <a:xfrm>
              <a:off x="1881834" y="0"/>
              <a:ext cx="626168" cy="781797"/>
            </a:xfrm>
            <a:prstGeom prst="rect">
              <a:avLst/>
            </a:prstGeom>
            <a:noFill/>
            <a:ln>
              <a:noFill/>
            </a:ln>
          </p:spPr>
        </p:pic>
        <p:pic>
          <p:nvPicPr>
            <p:cNvPr id="188" name="Google Shape;188;g813e37ae6e_0_124"/>
            <p:cNvPicPr preferRelativeResize="0"/>
            <p:nvPr/>
          </p:nvPicPr>
          <p:blipFill rotWithShape="1">
            <a:blip r:embed="rId7">
              <a:alphaModFix/>
            </a:blip>
            <a:srcRect/>
            <a:stretch/>
          </p:blipFill>
          <p:spPr>
            <a:xfrm>
              <a:off x="2660885" y="40133"/>
              <a:ext cx="741915" cy="741915"/>
            </a:xfrm>
            <a:prstGeom prst="rect">
              <a:avLst/>
            </a:prstGeom>
            <a:noFill/>
            <a:ln>
              <a:noFill/>
            </a:ln>
          </p:spPr>
        </p:pic>
      </p:grpSp>
      <p:cxnSp>
        <p:nvCxnSpPr>
          <p:cNvPr id="189" name="Google Shape;189;g813e37ae6e_0_124"/>
          <p:cNvCxnSpPr/>
          <p:nvPr/>
        </p:nvCxnSpPr>
        <p:spPr>
          <a:xfrm rot="10800000">
            <a:off x="4485372" y="2478270"/>
            <a:ext cx="730238" cy="0"/>
          </a:xfrm>
          <a:prstGeom prst="straightConnector1">
            <a:avLst/>
          </a:prstGeom>
          <a:noFill/>
          <a:ln w="25400" cap="flat" cmpd="sng">
            <a:solidFill>
              <a:srgbClr val="FFFFFF"/>
            </a:solidFill>
            <a:prstDash val="solid"/>
            <a:round/>
            <a:headEnd type="none" w="sm" len="sm"/>
            <a:tailEnd type="triangle" w="med" len="med"/>
          </a:ln>
        </p:spPr>
      </p:cxnSp>
      <p:sp>
        <p:nvSpPr>
          <p:cNvPr id="190" name="Google Shape;190;g813e37ae6e_0_124"/>
          <p:cNvSpPr txBox="1"/>
          <p:nvPr/>
        </p:nvSpPr>
        <p:spPr>
          <a:xfrm>
            <a:off x="592466" y="1862727"/>
            <a:ext cx="2911464" cy="765022"/>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r>
              <a:rPr lang="en-US" b="0" i="0" u="none">
                <a:latin typeface="Helvetica Neue Light"/>
                <a:ea typeface="Helvetica Neue Light"/>
                <a:cs typeface="Helvetica Neue Light"/>
                <a:sym typeface="Helvetica Neue Light"/>
              </a:rPr>
              <a:t>FINAL ARTWORK</a:t>
            </a:r>
            <a:endParaRPr b="0" i="0" u="none">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 mastering )</a:t>
            </a:r>
            <a:endParaRPr/>
          </a:p>
        </p:txBody>
      </p:sp>
      <p:sp>
        <p:nvSpPr>
          <p:cNvPr id="191" name="Google Shape;191;g813e37ae6e_0_124"/>
          <p:cNvSpPr txBox="1"/>
          <p:nvPr/>
        </p:nvSpPr>
        <p:spPr>
          <a:xfrm>
            <a:off x="151325" y="2669108"/>
            <a:ext cx="3966900" cy="933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prores 422 HQ, DCP,</a:t>
            </a:r>
            <a:endParaRPr>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FFFFFF"/>
              </a:buClr>
              <a:buSzPts val="2400"/>
              <a:buFont typeface="Helvetica Neue Light"/>
              <a:buNone/>
            </a:pPr>
            <a:endParaRPr>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Clr>
                <a:srgbClr val="FFFFFF"/>
              </a:buClr>
              <a:buSzPts val="2400"/>
              <a:buFont typeface="Helvetica Neue Light"/>
              <a:buNone/>
            </a:pPr>
            <a:r>
              <a:rPr lang="en-US" b="0" i="0" u="none">
                <a:latin typeface="Helvetica Neue Light"/>
                <a:ea typeface="Helvetica Neue Light"/>
                <a:cs typeface="Helvetica Neue Light"/>
                <a:sym typeface="Helvetica Neue Light"/>
              </a:rPr>
              <a:t>WMV, MKV, MP4</a:t>
            </a:r>
            <a:endParaRPr/>
          </a:p>
        </p:txBody>
      </p:sp>
      <p:sp>
        <p:nvSpPr>
          <p:cNvPr id="18"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20" name="Google Shape;187;p33"/>
          <p:cNvPicPr preferRelativeResize="0"/>
          <p:nvPr/>
        </p:nvPicPr>
        <p:blipFill>
          <a:blip r:embed="rId8">
            <a:alphaModFix/>
          </a:blip>
          <a:stretch>
            <a:fillRect/>
          </a:stretch>
        </p:blipFill>
        <p:spPr>
          <a:xfrm>
            <a:off x="7831000" y="-228600"/>
            <a:ext cx="1301194" cy="707624"/>
          </a:xfrm>
          <a:prstGeom prst="rect">
            <a:avLst/>
          </a:prstGeom>
          <a:noFill/>
          <a:ln>
            <a:noFill/>
          </a:ln>
        </p:spPr>
      </p:pic>
      <p:sp>
        <p:nvSpPr>
          <p:cNvPr id="21"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00665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813e37ae6e_0_18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00" name="Google Shape;200;g813e37ae6e_0_187"/>
          <p:cNvPicPr preferRelativeResize="0"/>
          <p:nvPr/>
        </p:nvPicPr>
        <p:blipFill rotWithShape="1">
          <a:blip r:embed="rId3">
            <a:alphaModFix/>
          </a:blip>
          <a:srcRect/>
          <a:stretch/>
        </p:blipFill>
        <p:spPr>
          <a:xfrm>
            <a:off x="7296348" y="-58820"/>
            <a:ext cx="933257" cy="933257"/>
          </a:xfrm>
          <a:prstGeom prst="rect">
            <a:avLst/>
          </a:prstGeom>
          <a:noFill/>
          <a:ln>
            <a:noFill/>
          </a:ln>
        </p:spPr>
      </p:pic>
      <p:pic>
        <p:nvPicPr>
          <p:cNvPr id="202" name="Google Shape;202;g813e37ae6e_0_187"/>
          <p:cNvPicPr preferRelativeResize="0"/>
          <p:nvPr/>
        </p:nvPicPr>
        <p:blipFill>
          <a:blip r:embed="rId4">
            <a:alphaModFix/>
          </a:blip>
          <a:stretch>
            <a:fillRect/>
          </a:stretch>
        </p:blipFill>
        <p:spPr>
          <a:xfrm>
            <a:off x="1877950" y="774175"/>
            <a:ext cx="5491778" cy="419675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86289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5" name="Rectangle 5"/>
          <p:cNvSpPr>
            <a:spLocks/>
          </p:cNvSpPr>
          <p:nvPr/>
        </p:nvSpPr>
        <p:spPr bwMode="auto">
          <a:xfrm>
            <a:off x="196850" y="1789113"/>
            <a:ext cx="2668588"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900" b="1" smtClean="0">
                <a:solidFill>
                  <a:srgbClr val="535353"/>
                </a:solidFill>
                <a:latin typeface="Helvetica" charset="0"/>
                <a:ea typeface="Helvetica" charset="0"/>
                <a:cs typeface="Helvetica" charset="0"/>
                <a:sym typeface="Helvetica" charset="0"/>
              </a:rPr>
              <a:t>EXPOSURE</a:t>
            </a:r>
          </a:p>
        </p:txBody>
      </p:sp>
      <p:pic>
        <p:nvPicPr>
          <p:cNvPr id="5126" name="Picture 6" descr="exposure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2325" y="587375"/>
            <a:ext cx="5195888" cy="354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7" name="Rectangle 7"/>
          <p:cNvSpPr>
            <a:spLocks/>
          </p:cNvSpPr>
          <p:nvPr/>
        </p:nvSpPr>
        <p:spPr bwMode="auto">
          <a:xfrm>
            <a:off x="4346575" y="455613"/>
            <a:ext cx="688975"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600" b="1" smtClean="0">
                <a:solidFill>
                  <a:srgbClr val="535353"/>
                </a:solidFill>
                <a:latin typeface="Helvetica" charset="0"/>
                <a:ea typeface="Helvetica" charset="0"/>
                <a:cs typeface="Helvetica" charset="0"/>
                <a:sym typeface="Helvetica" charset="0"/>
              </a:rPr>
              <a:t>ISO</a:t>
            </a:r>
          </a:p>
        </p:txBody>
      </p:sp>
      <p:sp>
        <p:nvSpPr>
          <p:cNvPr id="5128" name="Rectangle 8"/>
          <p:cNvSpPr>
            <a:spLocks/>
          </p:cNvSpPr>
          <p:nvPr/>
        </p:nvSpPr>
        <p:spPr bwMode="auto">
          <a:xfrm>
            <a:off x="1628775" y="3341688"/>
            <a:ext cx="1393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800" b="1" smtClean="0">
                <a:solidFill>
                  <a:srgbClr val="535353"/>
                </a:solidFill>
                <a:latin typeface="Helvetica" charset="0"/>
                <a:ea typeface="Helvetica" charset="0"/>
                <a:cs typeface="Helvetica" charset="0"/>
                <a:sym typeface="Helvetica" charset="0"/>
              </a:rPr>
              <a:t>SPEED</a:t>
            </a:r>
          </a:p>
        </p:txBody>
      </p:sp>
      <p:sp>
        <p:nvSpPr>
          <p:cNvPr id="5129" name="Rectangle 9"/>
          <p:cNvSpPr>
            <a:spLocks/>
          </p:cNvSpPr>
          <p:nvPr/>
        </p:nvSpPr>
        <p:spPr bwMode="auto">
          <a:xfrm>
            <a:off x="5978525" y="2771775"/>
            <a:ext cx="2297113"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800" b="1" smtClean="0">
                <a:solidFill>
                  <a:srgbClr val="535353"/>
                </a:solidFill>
                <a:latin typeface="Helvetica" charset="0"/>
                <a:ea typeface="Helvetica" charset="0"/>
                <a:cs typeface="Helvetica" charset="0"/>
                <a:sym typeface="Helvetica" charset="0"/>
              </a:rPr>
              <a:t>APERTURE </a:t>
            </a:r>
          </a:p>
          <a:p>
            <a:pPr algn="ctr" eaLnBrk="1">
              <a:defRPr/>
            </a:pPr>
            <a:r>
              <a:rPr lang="x-none" altLang="x-none" sz="1800" b="1" smtClean="0">
                <a:solidFill>
                  <a:srgbClr val="535353"/>
                </a:solidFill>
                <a:latin typeface="Helvetica" charset="0"/>
                <a:ea typeface="Helvetica" charset="0"/>
                <a:cs typeface="Helvetica" charset="0"/>
                <a:sym typeface="Helvetica" charset="0"/>
              </a:rPr>
              <a:t>/ DIAFRAGMA</a:t>
            </a:r>
          </a:p>
        </p:txBody>
      </p:sp>
      <p:sp>
        <p:nvSpPr>
          <p:cNvPr id="5130" name="Rectangle 10"/>
          <p:cNvSpPr>
            <a:spLocks/>
          </p:cNvSpPr>
          <p:nvPr/>
        </p:nvSpPr>
        <p:spPr bwMode="auto">
          <a:xfrm>
            <a:off x="817563" y="3952875"/>
            <a:ext cx="6707187"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600" smtClean="0">
                <a:solidFill>
                  <a:srgbClr val="535353"/>
                </a:solidFill>
                <a:latin typeface="Helvetica Light" charset="0"/>
                <a:ea typeface="Helvetica Light" charset="0"/>
                <a:cs typeface="Helvetica Light" charset="0"/>
                <a:sym typeface="Helvetica Light" charset="0"/>
              </a:rPr>
              <a:t>SETTING DALAM VIDEO SAMA DENGAN DI FOTOGRAFI</a:t>
            </a:r>
          </a:p>
          <a:p>
            <a:pPr algn="ctr" eaLnBrk="1">
              <a:defRPr/>
            </a:pPr>
            <a:r>
              <a:rPr lang="x-none" altLang="x-none" sz="1600" smtClean="0">
                <a:solidFill>
                  <a:srgbClr val="535353"/>
                </a:solidFill>
                <a:latin typeface="Helvetica Light" charset="0"/>
                <a:ea typeface="Helvetica Light" charset="0"/>
                <a:cs typeface="Helvetica Light" charset="0"/>
                <a:sym typeface="Helvetica Light" charset="0"/>
              </a:rPr>
              <a:t>TETAPI ADA ATURAN SPEED YANG MENJADI GUIDE DALAM MOTION PICTURE</a:t>
            </a:r>
          </a:p>
        </p:txBody>
      </p:sp>
      <p:sp>
        <p:nvSpPr>
          <p:cNvPr id="13"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p29"/>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5" name="Google Shape;143;p29"/>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6" name="Google Shape;147;p29"/>
          <p:cNvSpPr txBox="1">
            <a:spLocks/>
          </p:cNvSpPr>
          <p:nvPr/>
        </p:nvSpPr>
        <p:spPr>
          <a:xfrm>
            <a:off x="7546428" y="4864000"/>
            <a:ext cx="1604872"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9591935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g813e37ae6e_0_223"/>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11" name="Google Shape;211;g813e37ae6e_0_223"/>
          <p:cNvPicPr preferRelativeResize="0"/>
          <p:nvPr/>
        </p:nvPicPr>
        <p:blipFill rotWithShape="1">
          <a:blip r:embed="rId3">
            <a:alphaModFix/>
          </a:blip>
          <a:srcRect/>
          <a:stretch/>
        </p:blipFill>
        <p:spPr>
          <a:xfrm>
            <a:off x="7177348" y="-91870"/>
            <a:ext cx="933257" cy="933257"/>
          </a:xfrm>
          <a:prstGeom prst="rect">
            <a:avLst/>
          </a:prstGeom>
          <a:noFill/>
          <a:ln>
            <a:noFill/>
          </a:ln>
        </p:spPr>
      </p:pic>
      <p:sp>
        <p:nvSpPr>
          <p:cNvPr id="213" name="Google Shape;213;g813e37ae6e_0_223"/>
          <p:cNvSpPr txBox="1"/>
          <p:nvPr/>
        </p:nvSpPr>
        <p:spPr>
          <a:xfrm>
            <a:off x="4763975" y="716712"/>
            <a:ext cx="41052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700"/>
              <a:buFont typeface="Helvetica Neue"/>
              <a:buNone/>
            </a:pPr>
            <a:r>
              <a:rPr lang="en-US" sz="1200" b="1" i="0" u="none">
                <a:latin typeface="Helvetica Neue"/>
                <a:ea typeface="Helvetica Neue"/>
                <a:cs typeface="Helvetica Neue"/>
                <a:sym typeface="Helvetica Neue"/>
              </a:rPr>
              <a:t>CODEC</a:t>
            </a:r>
            <a:endParaRPr sz="1200"/>
          </a:p>
        </p:txBody>
      </p:sp>
      <p:sp>
        <p:nvSpPr>
          <p:cNvPr id="214" name="Google Shape;214;g813e37ae6e_0_223"/>
          <p:cNvSpPr txBox="1"/>
          <p:nvPr/>
        </p:nvSpPr>
        <p:spPr>
          <a:xfrm>
            <a:off x="5414550" y="1590225"/>
            <a:ext cx="3014700" cy="2710800"/>
          </a:xfrm>
          <a:prstGeom prst="rect">
            <a:avLst/>
          </a:prstGeom>
          <a:no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FFFFFF"/>
              </a:buClr>
              <a:buSzPts val="2800"/>
              <a:buFont typeface="Helvetica Neue"/>
              <a:buNone/>
            </a:pPr>
            <a:r>
              <a:rPr lang="en-US" sz="1200" b="1" i="0" u="none">
                <a:latin typeface="Helvetica Neue"/>
                <a:ea typeface="Helvetica Neue"/>
                <a:cs typeface="Helvetica Neue"/>
                <a:sym typeface="Helvetica Neue"/>
              </a:rPr>
              <a:t>Codec merupakan suatu kompresi dan hal ini sangat berkaitan dengan file format. Converter berkaitan dengan file akhir yg anda inginkan. Sebagai contoh untuk kegunaan upload ke youtube, vimeo, dsb saya sarankan menggunakan format .mp4</a:t>
            </a:r>
            <a:endParaRPr sz="1200"/>
          </a:p>
        </p:txBody>
      </p:sp>
      <p:sp>
        <p:nvSpPr>
          <p:cNvPr id="215" name="Google Shape;215;g813e37ae6e_0_223"/>
          <p:cNvSpPr txBox="1"/>
          <p:nvPr/>
        </p:nvSpPr>
        <p:spPr>
          <a:xfrm>
            <a:off x="907537" y="716712"/>
            <a:ext cx="2263800" cy="1422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8700"/>
              <a:buFont typeface="Helvetica Neue"/>
              <a:buNone/>
            </a:pPr>
            <a:r>
              <a:rPr lang="en-US" sz="1200" b="1" i="0" u="none">
                <a:latin typeface="Helvetica Neue"/>
                <a:ea typeface="Helvetica Neue"/>
                <a:cs typeface="Helvetica Neue"/>
                <a:sym typeface="Helvetica Neue"/>
              </a:rPr>
              <a:t>FPS</a:t>
            </a:r>
            <a:endParaRPr sz="1200"/>
          </a:p>
        </p:txBody>
      </p:sp>
      <p:sp>
        <p:nvSpPr>
          <p:cNvPr id="216" name="Google Shape;216;g813e37ae6e_0_223"/>
          <p:cNvSpPr txBox="1"/>
          <p:nvPr/>
        </p:nvSpPr>
        <p:spPr>
          <a:xfrm>
            <a:off x="576975" y="1901000"/>
            <a:ext cx="3249900" cy="2142300"/>
          </a:xfrm>
          <a:prstGeom prst="rect">
            <a:avLst/>
          </a:prstGeom>
          <a:no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000000"/>
              </a:buClr>
              <a:buSzPts val="2800"/>
              <a:buFont typeface="Helvetica Neue"/>
              <a:buNone/>
            </a:pPr>
            <a:r>
              <a:rPr lang="en-US" sz="1200" b="1" i="0" u="none">
                <a:latin typeface="Helvetica Neue"/>
                <a:ea typeface="Helvetica Neue"/>
                <a:cs typeface="Helvetica Neue"/>
                <a:sym typeface="Helvetica Neue"/>
              </a:rPr>
              <a:t>Frame per Second disingkat FPS. Jumlah bingkai gambar yang ditunjukkan dalam satu detik untuk gambar bergerak. </a:t>
            </a:r>
            <a:endParaRPr sz="1200" b="1" i="0" u="none">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000000"/>
              </a:buClr>
              <a:buSzPts val="2800"/>
              <a:buFont typeface="Helvetica Neue"/>
              <a:buNone/>
            </a:pPr>
            <a:r>
              <a:rPr lang="en-US" sz="1200" b="1" i="0" u="none">
                <a:latin typeface="Helvetica Neue"/>
                <a:ea typeface="Helvetica Neue"/>
                <a:cs typeface="Helvetica Neue"/>
                <a:sym typeface="Helvetica Neue"/>
              </a:rPr>
              <a:t>Frame rate adalah Jumlah bingkai gambar atau frame yang ditunjukkan setiap detik dalam membuat gambar bergerak, diwujudkan dalam satuan fps (frames per second), makin tinggi angka fps-nya, semakin mulus gambar bergeraknya.</a:t>
            </a:r>
            <a:endParaRPr sz="1200"/>
          </a:p>
        </p:txBody>
      </p:sp>
      <p:sp>
        <p:nvSpPr>
          <p:cNvPr id="12"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4"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5"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582224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g813e37ae6e_0_237"/>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27" name="Google Shape;227;g813e37ae6e_0_237"/>
          <p:cNvPicPr preferRelativeResize="0"/>
          <p:nvPr/>
        </p:nvPicPr>
        <p:blipFill>
          <a:blip r:embed="rId3">
            <a:alphaModFix/>
          </a:blip>
          <a:stretch>
            <a:fillRect/>
          </a:stretch>
        </p:blipFill>
        <p:spPr>
          <a:xfrm>
            <a:off x="1563350" y="681625"/>
            <a:ext cx="5613998" cy="422980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7111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g813e37ae6e_0_251"/>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38" name="Google Shape;238;g813e37ae6e_0_251"/>
          <p:cNvPicPr preferRelativeResize="0"/>
          <p:nvPr/>
        </p:nvPicPr>
        <p:blipFill>
          <a:blip r:embed="rId3">
            <a:alphaModFix/>
          </a:blip>
          <a:stretch>
            <a:fillRect/>
          </a:stretch>
        </p:blipFill>
        <p:spPr>
          <a:xfrm>
            <a:off x="1712800" y="709150"/>
            <a:ext cx="5599397" cy="422980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380458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g813e37ae6e_0_262"/>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47" name="Google Shape;247;g813e37ae6e_0_262"/>
          <p:cNvPicPr preferRelativeResize="0"/>
          <p:nvPr/>
        </p:nvPicPr>
        <p:blipFill rotWithShape="1">
          <a:blip r:embed="rId3">
            <a:alphaModFix/>
          </a:blip>
          <a:srcRect/>
          <a:stretch/>
        </p:blipFill>
        <p:spPr>
          <a:xfrm>
            <a:off x="7177348" y="-91870"/>
            <a:ext cx="933257" cy="933257"/>
          </a:xfrm>
          <a:prstGeom prst="rect">
            <a:avLst/>
          </a:prstGeom>
          <a:noFill/>
          <a:ln>
            <a:noFill/>
          </a:ln>
        </p:spPr>
      </p:pic>
      <p:pic>
        <p:nvPicPr>
          <p:cNvPr id="249" name="Google Shape;249;g813e37ae6e_0_262"/>
          <p:cNvPicPr preferRelativeResize="0"/>
          <p:nvPr/>
        </p:nvPicPr>
        <p:blipFill>
          <a:blip r:embed="rId4">
            <a:alphaModFix/>
          </a:blip>
          <a:stretch>
            <a:fillRect/>
          </a:stretch>
        </p:blipFill>
        <p:spPr>
          <a:xfrm>
            <a:off x="1573800" y="715000"/>
            <a:ext cx="5639733" cy="422980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546260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g813e37ae6e_0_273"/>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60" name="Google Shape;260;g813e37ae6e_0_273"/>
          <p:cNvPicPr preferRelativeResize="0"/>
          <p:nvPr/>
        </p:nvPicPr>
        <p:blipFill>
          <a:blip r:embed="rId3">
            <a:alphaModFix/>
          </a:blip>
          <a:stretch>
            <a:fillRect/>
          </a:stretch>
        </p:blipFill>
        <p:spPr>
          <a:xfrm>
            <a:off x="1613475" y="668400"/>
            <a:ext cx="5637884" cy="4229799"/>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89412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g813e37ae6e_0_284"/>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71" name="Google Shape;271;g813e37ae6e_0_284"/>
          <p:cNvPicPr preferRelativeResize="0"/>
          <p:nvPr/>
        </p:nvPicPr>
        <p:blipFill>
          <a:blip r:embed="rId3">
            <a:alphaModFix/>
          </a:blip>
          <a:stretch>
            <a:fillRect/>
          </a:stretch>
        </p:blipFill>
        <p:spPr>
          <a:xfrm>
            <a:off x="1963875" y="741450"/>
            <a:ext cx="5641571" cy="422980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20448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g813e37ae6e_0_295"/>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82" name="Google Shape;282;g813e37ae6e_0_295"/>
          <p:cNvPicPr preferRelativeResize="0"/>
          <p:nvPr/>
        </p:nvPicPr>
        <p:blipFill>
          <a:blip r:embed="rId3">
            <a:alphaModFix/>
          </a:blip>
          <a:stretch>
            <a:fillRect/>
          </a:stretch>
        </p:blipFill>
        <p:spPr>
          <a:xfrm>
            <a:off x="1739188" y="396725"/>
            <a:ext cx="5623146" cy="4229800"/>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991068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g813e37ae6e_0_306"/>
          <p:cNvSpPr txBox="1"/>
          <p:nvPr/>
        </p:nvSpPr>
        <p:spPr>
          <a:xfrm>
            <a:off x="-826950" y="8570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93" name="Google Shape;293;g813e37ae6e_0_306"/>
          <p:cNvPicPr preferRelativeResize="0"/>
          <p:nvPr/>
        </p:nvPicPr>
        <p:blipFill>
          <a:blip r:embed="rId3">
            <a:alphaModFix/>
          </a:blip>
          <a:stretch>
            <a:fillRect/>
          </a:stretch>
        </p:blipFill>
        <p:spPr>
          <a:xfrm>
            <a:off x="1538780" y="309500"/>
            <a:ext cx="5639732" cy="4229799"/>
          </a:xfrm>
          <a:prstGeom prst="rect">
            <a:avLst/>
          </a:prstGeom>
          <a:noFill/>
          <a:ln>
            <a:noFill/>
          </a:ln>
        </p:spPr>
      </p:pic>
      <p:sp>
        <p:nvSpPr>
          <p:cNvPr id="9"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p33"/>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1" name="Google Shape;187;p33"/>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91;p33"/>
          <p:cNvSpPr txBox="1">
            <a:spLocks/>
          </p:cNvSpPr>
          <p:nvPr/>
        </p:nvSpPr>
        <p:spPr>
          <a:xfrm>
            <a:off x="7362334" y="4864000"/>
            <a:ext cx="1788966"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37374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98" name="Google Shape;198;p34"/>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99" name="Google Shape;199;p34"/>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a:solidFill>
                  <a:srgbClr val="0F3570"/>
                </a:solidFill>
                <a:latin typeface="Overlock"/>
                <a:ea typeface="Overlock"/>
                <a:cs typeface="Overlock"/>
                <a:sym typeface="Overlock"/>
              </a:rPr>
              <a:t>Quiz / Games</a:t>
            </a:r>
            <a:endParaRPr sz="1350" b="1">
              <a:solidFill>
                <a:srgbClr val="0F3570"/>
              </a:solidFill>
              <a:latin typeface="Overlock"/>
              <a:ea typeface="Overlock"/>
              <a:cs typeface="Overlock"/>
              <a:sym typeface="Overlock"/>
            </a:endParaRPr>
          </a:p>
        </p:txBody>
      </p:sp>
      <p:sp>
        <p:nvSpPr>
          <p:cNvPr id="200" name="Google Shape;200;p3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201" name="Google Shape;201;p34"/>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202" name="Google Shape;202;p34"/>
          <p:cNvSpPr txBox="1">
            <a:spLocks noGrp="1"/>
          </p:cNvSpPr>
          <p:nvPr>
            <p:ph type="subTitle" idx="1"/>
          </p:nvPr>
        </p:nvSpPr>
        <p:spPr>
          <a:xfrm>
            <a:off x="7409468" y="4864000"/>
            <a:ext cx="1741832" cy="188767"/>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
        <p:nvSpPr>
          <p:cNvPr id="9" name="Google Shape;273;g97ed2502b6_0_84"/>
          <p:cNvSpPr txBox="1"/>
          <p:nvPr/>
        </p:nvSpPr>
        <p:spPr>
          <a:xfrm>
            <a:off x="1171575" y="1959224"/>
            <a:ext cx="6677100" cy="86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1600" b="1" i="0" u="none" strike="noStrike" cap="none" dirty="0" err="1" smtClean="0">
                <a:solidFill>
                  <a:srgbClr val="1C4587"/>
                </a:solidFill>
                <a:latin typeface="Arial"/>
                <a:ea typeface="Arial"/>
                <a:cs typeface="Arial"/>
                <a:sym typeface="Arial"/>
              </a:rPr>
              <a:t>Buatlah</a:t>
            </a:r>
            <a:r>
              <a:rPr lang="en-US" sz="1600" b="1" i="0" u="none" strike="noStrike" cap="none" dirty="0" smtClean="0">
                <a:solidFill>
                  <a:srgbClr val="1C4587"/>
                </a:solidFill>
                <a:latin typeface="Arial"/>
                <a:ea typeface="Arial"/>
                <a:cs typeface="Arial"/>
                <a:sym typeface="Arial"/>
              </a:rPr>
              <a:t> Still O </a:t>
            </a:r>
            <a:r>
              <a:rPr lang="en-US" sz="1600" b="1" i="0" u="none" strike="noStrike" cap="none" dirty="0" err="1" smtClean="0">
                <a:solidFill>
                  <a:srgbClr val="1C4587"/>
                </a:solidFill>
                <a:latin typeface="Arial"/>
                <a:ea typeface="Arial"/>
                <a:cs typeface="Arial"/>
                <a:sym typeface="Arial"/>
              </a:rPr>
              <a:t>Matic</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suatu</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Konsep</a:t>
            </a:r>
            <a:r>
              <a:rPr lang="en-US" sz="1600" b="1" i="0" u="none" strike="noStrike" cap="none" dirty="0" smtClean="0">
                <a:solidFill>
                  <a:srgbClr val="1C4587"/>
                </a:solidFill>
                <a:latin typeface="Arial"/>
                <a:ea typeface="Arial"/>
                <a:cs typeface="Arial"/>
                <a:sym typeface="Arial"/>
              </a:rPr>
              <a:t> Multimedia  Video</a:t>
            </a:r>
          </a:p>
          <a:p>
            <a:pPr marL="0" marR="0" lvl="0" indent="0" algn="ctr" rtl="0">
              <a:lnSpc>
                <a:spcPct val="100000"/>
              </a:lnSpc>
              <a:spcBef>
                <a:spcPts val="0"/>
              </a:spcBef>
              <a:spcAft>
                <a:spcPts val="0"/>
              </a:spcAft>
              <a:buClr>
                <a:srgbClr val="000000"/>
              </a:buClr>
              <a:buSzPts val="4800"/>
              <a:buFont typeface="Arial"/>
              <a:buNone/>
            </a:pP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Jika</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aset</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tiddak</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ada</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silahkan</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membuat</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aset</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tersebut</a:t>
            </a:r>
            <a:r>
              <a:rPr lang="en-US" sz="1600" b="1" i="0" u="none" strike="noStrike" cap="none" dirty="0" smtClean="0">
                <a:solidFill>
                  <a:srgbClr val="1C4587"/>
                </a:solidFill>
                <a:latin typeface="Arial"/>
                <a:ea typeface="Arial"/>
                <a:cs typeface="Arial"/>
                <a:sym typeface="Arial"/>
              </a:rPr>
              <a:t> ) </a:t>
            </a:r>
            <a:r>
              <a:rPr lang="en-US" sz="1600" b="1" i="0" u="none" strike="noStrike" cap="none" dirty="0" err="1" smtClean="0">
                <a:solidFill>
                  <a:srgbClr val="1C4587"/>
                </a:solidFill>
                <a:latin typeface="Arial"/>
                <a:ea typeface="Arial"/>
                <a:cs typeface="Arial"/>
                <a:sym typeface="Arial"/>
              </a:rPr>
              <a:t>mengacu</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pada</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shotlist</a:t>
            </a:r>
            <a:r>
              <a:rPr lang="en-US" sz="1600" b="1" i="0" u="none" strike="noStrike" cap="none" dirty="0" smtClean="0">
                <a:solidFill>
                  <a:srgbClr val="1C4587"/>
                </a:solidFill>
                <a:latin typeface="Arial"/>
                <a:ea typeface="Arial"/>
                <a:cs typeface="Arial"/>
                <a:sym typeface="Arial"/>
              </a:rPr>
              <a:t> , </a:t>
            </a:r>
            <a:r>
              <a:rPr lang="en-US" sz="1600" b="1" i="0" u="none" strike="noStrike" cap="none" dirty="0" err="1" smtClean="0">
                <a:solidFill>
                  <a:srgbClr val="1C4587"/>
                </a:solidFill>
                <a:latin typeface="Arial"/>
                <a:ea typeface="Arial"/>
                <a:cs typeface="Arial"/>
                <a:sym typeface="Arial"/>
              </a:rPr>
              <a:t>Konsep</a:t>
            </a:r>
            <a:r>
              <a:rPr lang="en-US" sz="1600" b="1" i="0" u="none" strike="noStrike" cap="none" dirty="0" smtClean="0">
                <a:solidFill>
                  <a:srgbClr val="1C4587"/>
                </a:solidFill>
                <a:latin typeface="Arial"/>
                <a:ea typeface="Arial"/>
                <a:cs typeface="Arial"/>
                <a:sym typeface="Arial"/>
              </a:rPr>
              <a:t>, Script, </a:t>
            </a:r>
            <a:r>
              <a:rPr lang="en-US" sz="1600" b="1" i="0" u="none" strike="noStrike" cap="none" dirty="0" err="1" smtClean="0">
                <a:solidFill>
                  <a:srgbClr val="1C4587"/>
                </a:solidFill>
                <a:latin typeface="Arial"/>
                <a:ea typeface="Arial"/>
                <a:cs typeface="Arial"/>
                <a:sym typeface="Arial"/>
              </a:rPr>
              <a:t>Ataupun</a:t>
            </a:r>
            <a:r>
              <a:rPr lang="en-US" sz="1600" b="1" i="0" u="none" strike="noStrike" cap="none" dirty="0" smtClean="0">
                <a:solidFill>
                  <a:srgbClr val="1C4587"/>
                </a:solidFill>
                <a:latin typeface="Arial"/>
                <a:ea typeface="Arial"/>
                <a:cs typeface="Arial"/>
                <a:sym typeface="Arial"/>
              </a:rPr>
              <a:t> Board </a:t>
            </a:r>
            <a:r>
              <a:rPr lang="en-US" sz="1600" b="1" i="0" u="none" strike="noStrike" cap="none" dirty="0" err="1" smtClean="0">
                <a:solidFill>
                  <a:srgbClr val="1C4587"/>
                </a:solidFill>
                <a:latin typeface="Arial"/>
                <a:ea typeface="Arial"/>
                <a:cs typeface="Arial"/>
                <a:sym typeface="Arial"/>
              </a:rPr>
              <a:t>produksi</a:t>
            </a:r>
            <a:r>
              <a:rPr lang="en-US" sz="1600" b="1" i="0" u="none" strike="noStrike" cap="none" dirty="0" smtClean="0">
                <a:solidFill>
                  <a:srgbClr val="1C4587"/>
                </a:solidFill>
                <a:latin typeface="Arial"/>
                <a:ea typeface="Arial"/>
                <a:cs typeface="Arial"/>
                <a:sym typeface="Arial"/>
              </a:rPr>
              <a:t> agar </a:t>
            </a:r>
            <a:r>
              <a:rPr lang="en-US" sz="1600" b="1" i="0" u="none" strike="noStrike" cap="none" dirty="0" err="1" smtClean="0">
                <a:solidFill>
                  <a:srgbClr val="1C4587"/>
                </a:solidFill>
                <a:latin typeface="Arial"/>
                <a:ea typeface="Arial"/>
                <a:cs typeface="Arial"/>
                <a:sym typeface="Arial"/>
              </a:rPr>
              <a:t>alur</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cerita</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dalam</a:t>
            </a:r>
            <a:r>
              <a:rPr lang="en-US" sz="1600" b="1" i="0" u="none" strike="noStrike" cap="none" dirty="0" smtClean="0">
                <a:solidFill>
                  <a:srgbClr val="1C4587"/>
                </a:solidFill>
                <a:latin typeface="Arial"/>
                <a:ea typeface="Arial"/>
                <a:cs typeface="Arial"/>
                <a:sym typeface="Arial"/>
              </a:rPr>
              <a:t> </a:t>
            </a:r>
            <a:r>
              <a:rPr lang="en-US" sz="1600" b="1" i="0" u="none" strike="noStrike" cap="none" dirty="0" err="1" smtClean="0">
                <a:solidFill>
                  <a:srgbClr val="1C4587"/>
                </a:solidFill>
                <a:latin typeface="Arial"/>
                <a:ea typeface="Arial"/>
                <a:cs typeface="Arial"/>
                <a:sym typeface="Arial"/>
              </a:rPr>
              <a:t>produksi</a:t>
            </a:r>
            <a:r>
              <a:rPr lang="en-US" sz="1600" b="1" i="0" u="none" strike="noStrike" cap="none" dirty="0" smtClean="0">
                <a:solidFill>
                  <a:srgbClr val="1C4587"/>
                </a:solidFill>
                <a:latin typeface="Arial"/>
                <a:ea typeface="Arial"/>
                <a:cs typeface="Arial"/>
                <a:sym typeface="Arial"/>
              </a:rPr>
              <a:t> visual </a:t>
            </a:r>
            <a:r>
              <a:rPr lang="en-US" sz="1600" b="1" i="0" u="none" strike="noStrike" cap="none" dirty="0" err="1" smtClean="0">
                <a:solidFill>
                  <a:srgbClr val="1C4587"/>
                </a:solidFill>
                <a:latin typeface="Arial"/>
                <a:ea typeface="Arial"/>
                <a:cs typeface="Arial"/>
                <a:sym typeface="Arial"/>
              </a:rPr>
              <a:t>tersampaikan</a:t>
            </a:r>
            <a:endParaRPr sz="1600" b="1" i="0" u="none" strike="noStrike" cap="none" dirty="0">
              <a:solidFill>
                <a:srgbClr val="1C4587"/>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8" name="Google Shape;188;p33"/>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dirty="0">
                <a:solidFill>
                  <a:srgbClr val="0F3570"/>
                </a:solidFill>
                <a:latin typeface="Overlock"/>
                <a:ea typeface="Overlock"/>
                <a:cs typeface="Overlock"/>
                <a:sym typeface="Overlock"/>
              </a:rPr>
              <a:t>Team Teaching</a:t>
            </a:r>
            <a:endParaRPr sz="1350" b="1" dirty="0">
              <a:solidFill>
                <a:srgbClr val="0F3570"/>
              </a:solidFill>
              <a:latin typeface="Overlock"/>
              <a:ea typeface="Overlock"/>
              <a:cs typeface="Overlock"/>
              <a:sym typeface="Overlock"/>
            </a:endParaRPr>
          </a:p>
        </p:txBody>
      </p:sp>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1277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315200" y="4864000"/>
            <a:ext cx="1836100" cy="279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46794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9" name="Rectangle 5"/>
          <p:cNvSpPr>
            <a:spLocks/>
          </p:cNvSpPr>
          <p:nvPr/>
        </p:nvSpPr>
        <p:spPr bwMode="auto">
          <a:xfrm>
            <a:off x="1495425" y="1868488"/>
            <a:ext cx="6151563" cy="198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r>
              <a:rPr lang="x-none" altLang="x-none" sz="2300" b="1">
                <a:solidFill>
                  <a:srgbClr val="535353"/>
                </a:solidFill>
                <a:latin typeface="Helvetica" charset="0"/>
                <a:ea typeface="Helvetica" charset="0"/>
                <a:cs typeface="Helvetica" charset="0"/>
                <a:sym typeface="Helvetica" charset="0"/>
              </a:rPr>
              <a:t>SHUTTER SPEED 1/50</a:t>
            </a:r>
          </a:p>
          <a:p>
            <a:pPr algn="ctr" eaLnBrk="1"/>
            <a:endParaRPr lang="x-none" altLang="x-none" sz="2300" b="1">
              <a:solidFill>
                <a:srgbClr val="535353"/>
              </a:solidFill>
              <a:latin typeface="Helvetica" charset="0"/>
              <a:ea typeface="Helvetica" charset="0"/>
              <a:cs typeface="Helvetica" charset="0"/>
              <a:sym typeface="Helvetica" charset="0"/>
            </a:endParaRPr>
          </a:p>
          <a:p>
            <a:pPr algn="ctr" eaLnBrk="1"/>
            <a:r>
              <a:rPr lang="x-none" altLang="x-none" sz="2300" b="1">
                <a:solidFill>
                  <a:srgbClr val="535353"/>
                </a:solidFill>
                <a:latin typeface="Helvetica" charset="0"/>
                <a:ea typeface="Helvetica" charset="0"/>
                <a:cs typeface="Helvetica" charset="0"/>
                <a:sym typeface="Helvetica" charset="0"/>
              </a:rPr>
              <a:t>SHUTTER ANGLE 180 DEGREE</a:t>
            </a:r>
          </a:p>
        </p:txBody>
      </p:sp>
      <p:sp>
        <p:nvSpPr>
          <p:cNvPr id="6150" name="Rectangle 6"/>
          <p:cNvSpPr>
            <a:spLocks/>
          </p:cNvSpPr>
          <p:nvPr/>
        </p:nvSpPr>
        <p:spPr bwMode="auto">
          <a:xfrm>
            <a:off x="82550" y="706438"/>
            <a:ext cx="8977313"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3100" b="1" smtClean="0">
                <a:solidFill>
                  <a:srgbClr val="535353"/>
                </a:solidFill>
                <a:latin typeface="Helvetica" charset="0"/>
                <a:ea typeface="Helvetica" charset="0"/>
                <a:cs typeface="Helvetica" charset="0"/>
                <a:sym typeface="Helvetica" charset="0"/>
              </a:rPr>
              <a:t>GUIDE SPEED SETTING DALAM 24 / 25 FPS</a:t>
            </a:r>
          </a:p>
        </p:txBody>
      </p:sp>
      <p:sp>
        <p:nvSpPr>
          <p:cNvPr id="6151" name="Rectangle 7"/>
          <p:cNvSpPr>
            <a:spLocks/>
          </p:cNvSpPr>
          <p:nvPr/>
        </p:nvSpPr>
        <p:spPr bwMode="auto">
          <a:xfrm>
            <a:off x="1949450" y="1860550"/>
            <a:ext cx="5243513" cy="1876425"/>
          </a:xfrm>
          <a:prstGeom prst="rect">
            <a:avLst/>
          </a:prstGeom>
          <a:noFill/>
          <a:ln w="114300" cap="flat" cmpd="sng">
            <a:solidFill>
              <a:srgbClr val="88540A"/>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6152" name="Rectangle 8"/>
          <p:cNvSpPr>
            <a:spLocks/>
          </p:cNvSpPr>
          <p:nvPr/>
        </p:nvSpPr>
        <p:spPr bwMode="auto">
          <a:xfrm>
            <a:off x="1023938" y="3989388"/>
            <a:ext cx="676275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1700" b="1" smtClean="0">
                <a:solidFill>
                  <a:srgbClr val="535353"/>
                </a:solidFill>
                <a:latin typeface="Helvetica" charset="0"/>
                <a:ea typeface="Helvetica" charset="0"/>
                <a:cs typeface="Helvetica" charset="0"/>
                <a:sym typeface="Helvetica" charset="0"/>
              </a:rPr>
              <a:t>JIKA INGIN MENGGUNAKAN FPS TINGGI</a:t>
            </a:r>
          </a:p>
          <a:p>
            <a:pPr algn="ctr" eaLnBrk="1">
              <a:defRPr/>
            </a:pPr>
            <a:r>
              <a:rPr lang="x-none" altLang="x-none" sz="1700" b="1" smtClean="0">
                <a:solidFill>
                  <a:srgbClr val="535353"/>
                </a:solidFill>
                <a:latin typeface="Helvetica" charset="0"/>
                <a:ea typeface="Helvetica" charset="0"/>
                <a:cs typeface="Helvetica" charset="0"/>
                <a:sym typeface="Helvetica" charset="0"/>
              </a:rPr>
              <a:t>RUMUSNYA AGAR SESUAI DENGAN MOTION BLUR MATA KITA ADALAH 2 X DARI FPS </a:t>
            </a:r>
          </a:p>
        </p:txBody>
      </p:sp>
      <p:sp>
        <p:nvSpPr>
          <p:cNvPr id="11"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2;p29"/>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13" name="Google Shape;143;p29"/>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4" name="Google Shape;147;p29"/>
          <p:cNvSpPr txBox="1">
            <a:spLocks/>
          </p:cNvSpPr>
          <p:nvPr/>
        </p:nvSpPr>
        <p:spPr>
          <a:xfrm>
            <a:off x="7546428" y="4864000"/>
            <a:ext cx="1604872"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221005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F3570"/>
        </a:solidFill>
        <a:effectLst/>
      </p:bgPr>
    </p:bg>
    <p:spTree>
      <p:nvGrpSpPr>
        <p:cNvPr id="1" name="Shape 206"/>
        <p:cNvGrpSpPr/>
        <p:nvPr/>
      </p:nvGrpSpPr>
      <p:grpSpPr>
        <a:xfrm>
          <a:off x="0" y="0"/>
          <a:ext cx="0" cy="0"/>
          <a:chOff x="0" y="0"/>
          <a:chExt cx="0" cy="0"/>
        </a:xfrm>
      </p:grpSpPr>
      <p:sp>
        <p:nvSpPr>
          <p:cNvPr id="207" name="Google Shape;207;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solidFill>
                  <a:srgbClr val="FFFFFF"/>
                </a:solidFill>
                <a:latin typeface="Bebas Neue"/>
                <a:ea typeface="Bebas Neue"/>
                <a:cs typeface="Bebas Neue"/>
                <a:sym typeface="Bebas Neue"/>
              </a:rPr>
              <a:t>Terima Kasih</a:t>
            </a:r>
            <a:endParaRPr>
              <a:solidFill>
                <a:srgbClr val="FFFFFF"/>
              </a:solidFill>
              <a:latin typeface="Bebas Neue"/>
              <a:ea typeface="Bebas Neue"/>
              <a:cs typeface="Bebas Neue"/>
              <a:sym typeface="Bebas Neue"/>
            </a:endParaRPr>
          </a:p>
        </p:txBody>
      </p:sp>
      <p:pic>
        <p:nvPicPr>
          <p:cNvPr id="208" name="Google Shape;208;p35"/>
          <p:cNvPicPr preferRelativeResize="0"/>
          <p:nvPr/>
        </p:nvPicPr>
        <p:blipFill>
          <a:blip r:embed="rId3">
            <a:alphaModFix/>
          </a:blip>
          <a:stretch>
            <a:fillRect/>
          </a:stretch>
        </p:blipFill>
        <p:spPr>
          <a:xfrm>
            <a:off x="2046425" y="2616975"/>
            <a:ext cx="5938276" cy="1210100"/>
          </a:xfrm>
          <a:prstGeom prst="rect">
            <a:avLst/>
          </a:prstGeom>
          <a:noFill/>
          <a:ln>
            <a:noFill/>
          </a:ln>
        </p:spPr>
      </p:pic>
      <p:sp>
        <p:nvSpPr>
          <p:cNvPr id="209" name="Google Shape;209;p35"/>
          <p:cNvSpPr txBox="1">
            <a:spLocks noGrp="1"/>
          </p:cNvSpPr>
          <p:nvPr>
            <p:ph type="subTitle" idx="1"/>
          </p:nvPr>
        </p:nvSpPr>
        <p:spPr>
          <a:xfrm>
            <a:off x="3406000" y="1582625"/>
            <a:ext cx="3120300" cy="681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2700">
                <a:solidFill>
                  <a:srgbClr val="00F4AD"/>
                </a:solidFill>
                <a:latin typeface="Bebas Neue"/>
                <a:ea typeface="Bebas Neue"/>
                <a:cs typeface="Bebas Neue"/>
                <a:sym typeface="Bebas Neue"/>
              </a:rPr>
              <a:t>#Jadi</a:t>
            </a:r>
            <a:r>
              <a:rPr lang="id" sz="2700">
                <a:solidFill>
                  <a:srgbClr val="FFFFFF"/>
                </a:solidFill>
                <a:latin typeface="Bebas Neue"/>
                <a:ea typeface="Bebas Neue"/>
                <a:cs typeface="Bebas Neue"/>
                <a:sym typeface="Bebas Neue"/>
              </a:rPr>
              <a:t>jagoandigital</a:t>
            </a:r>
            <a:endParaRPr sz="2700">
              <a:solidFill>
                <a:srgbClr val="FFFFFF"/>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age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58738"/>
            <a:ext cx="93345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3" name="Rectangle 5"/>
          <p:cNvSpPr>
            <a:spLocks/>
          </p:cNvSpPr>
          <p:nvPr/>
        </p:nvSpPr>
        <p:spPr bwMode="auto">
          <a:xfrm>
            <a:off x="4251325" y="1087438"/>
            <a:ext cx="4492625" cy="1930400"/>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00397A"/>
              </a:solidFill>
              <a:latin typeface="Helvetica Light" charset="0"/>
              <a:ea typeface="Helvetica Light" charset="0"/>
              <a:cs typeface="Helvetica Light" charset="0"/>
              <a:sym typeface="Helvetica Light" charset="0"/>
            </a:endParaRPr>
          </a:p>
        </p:txBody>
      </p:sp>
      <p:sp>
        <p:nvSpPr>
          <p:cNvPr id="7174" name="Rectangle 6"/>
          <p:cNvSpPr>
            <a:spLocks/>
          </p:cNvSpPr>
          <p:nvPr/>
        </p:nvSpPr>
        <p:spPr bwMode="auto">
          <a:xfrm>
            <a:off x="342900" y="1089025"/>
            <a:ext cx="1878013" cy="1930400"/>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7175" name="Rectangle 7"/>
          <p:cNvSpPr>
            <a:spLocks/>
          </p:cNvSpPr>
          <p:nvPr/>
        </p:nvSpPr>
        <p:spPr bwMode="auto">
          <a:xfrm>
            <a:off x="2263775" y="1403350"/>
            <a:ext cx="19462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b="1" smtClean="0">
                <a:solidFill>
                  <a:srgbClr val="535353"/>
                </a:solidFill>
                <a:latin typeface="Helvetica" charset="0"/>
                <a:ea typeface="Helvetica" charset="0"/>
                <a:cs typeface="Helvetica" charset="0"/>
                <a:sym typeface="Helvetica" charset="0"/>
              </a:rPr>
              <a:t>VIDEO</a:t>
            </a:r>
          </a:p>
          <a:p>
            <a:pPr algn="ctr" eaLnBrk="1">
              <a:defRPr/>
            </a:pPr>
            <a:r>
              <a:rPr lang="x-none" altLang="x-none" sz="2200" b="1" smtClean="0">
                <a:solidFill>
                  <a:srgbClr val="535353"/>
                </a:solidFill>
                <a:latin typeface="Helvetica" charset="0"/>
                <a:ea typeface="Helvetica" charset="0"/>
                <a:cs typeface="Helvetica" charset="0"/>
                <a:sym typeface="Helvetica" charset="0"/>
              </a:rPr>
              <a:t>RATIO</a:t>
            </a:r>
          </a:p>
          <a:p>
            <a:pPr algn="ctr" eaLnBrk="1">
              <a:defRPr/>
            </a:pPr>
            <a:r>
              <a:rPr lang="x-none" altLang="x-none" sz="2200" b="1" smtClean="0">
                <a:solidFill>
                  <a:srgbClr val="535353"/>
                </a:solidFill>
                <a:latin typeface="Helvetica" charset="0"/>
                <a:ea typeface="Helvetica" charset="0"/>
                <a:cs typeface="Helvetica" charset="0"/>
                <a:sym typeface="Helvetica" charset="0"/>
              </a:rPr>
              <a:t>RESOLUTION</a:t>
            </a:r>
          </a:p>
        </p:txBody>
      </p:sp>
      <p:sp>
        <p:nvSpPr>
          <p:cNvPr id="7176" name="Rectangle 8"/>
          <p:cNvSpPr>
            <a:spLocks/>
          </p:cNvSpPr>
          <p:nvPr/>
        </p:nvSpPr>
        <p:spPr bwMode="auto">
          <a:xfrm>
            <a:off x="300038" y="652463"/>
            <a:ext cx="29035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smtClean="0">
                <a:solidFill>
                  <a:srgbClr val="535353"/>
                </a:solidFill>
                <a:latin typeface="Helvetica Light" charset="0"/>
                <a:ea typeface="Helvetica Light" charset="0"/>
                <a:cs typeface="Helvetica Light" charset="0"/>
                <a:sym typeface="Helvetica Light" charset="0"/>
              </a:rPr>
              <a:t>4:3 ( Square 1.33 : 1 ) </a:t>
            </a:r>
          </a:p>
        </p:txBody>
      </p:sp>
      <p:sp>
        <p:nvSpPr>
          <p:cNvPr id="7177" name="Rectangle 9"/>
          <p:cNvSpPr>
            <a:spLocks/>
          </p:cNvSpPr>
          <p:nvPr/>
        </p:nvSpPr>
        <p:spPr bwMode="auto">
          <a:xfrm>
            <a:off x="4657725" y="603250"/>
            <a:ext cx="36798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smtClean="0">
                <a:solidFill>
                  <a:srgbClr val="535353"/>
                </a:solidFill>
                <a:latin typeface="Helvetica Light" charset="0"/>
                <a:ea typeface="Helvetica Light" charset="0"/>
                <a:cs typeface="Helvetica Light" charset="0"/>
                <a:sym typeface="Helvetica Light" charset="0"/>
              </a:rPr>
              <a:t>16:9 ( Wide Screen / 1.77:1 )</a:t>
            </a:r>
          </a:p>
        </p:txBody>
      </p:sp>
      <p:sp>
        <p:nvSpPr>
          <p:cNvPr id="7178" name="Rectangle 10"/>
          <p:cNvSpPr>
            <a:spLocks/>
          </p:cNvSpPr>
          <p:nvPr/>
        </p:nvSpPr>
        <p:spPr bwMode="auto">
          <a:xfrm>
            <a:off x="658813" y="1116013"/>
            <a:ext cx="1246187"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320 x 240</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400 x 300</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512 x 384</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640 x 480 </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800 x 600</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1024 x 768</a:t>
            </a:r>
          </a:p>
        </p:txBody>
      </p:sp>
      <p:sp>
        <p:nvSpPr>
          <p:cNvPr id="7179" name="Rectangle 11"/>
          <p:cNvSpPr>
            <a:spLocks/>
          </p:cNvSpPr>
          <p:nvPr/>
        </p:nvSpPr>
        <p:spPr bwMode="auto">
          <a:xfrm>
            <a:off x="6442075" y="1036638"/>
            <a:ext cx="1652588"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640 x 360</a:t>
            </a:r>
          </a:p>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960 x 540</a:t>
            </a:r>
          </a:p>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1280 x 720</a:t>
            </a:r>
          </a:p>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1920 x 1080 </a:t>
            </a:r>
          </a:p>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1152 x 2048</a:t>
            </a:r>
          </a:p>
          <a:p>
            <a:pPr algn="r" eaLnBrk="1">
              <a:defRPr/>
            </a:pPr>
            <a:r>
              <a:rPr lang="x-none" altLang="x-none" sz="2000" smtClean="0">
                <a:solidFill>
                  <a:srgbClr val="FFFFFF"/>
                </a:solidFill>
                <a:latin typeface="Helvetica Light" charset="0"/>
                <a:ea typeface="Helvetica Light" charset="0"/>
                <a:cs typeface="Helvetica Light" charset="0"/>
                <a:sym typeface="Helvetica Light" charset="0"/>
              </a:rPr>
              <a:t>2304 x 4096</a:t>
            </a:r>
          </a:p>
        </p:txBody>
      </p:sp>
      <p:sp>
        <p:nvSpPr>
          <p:cNvPr id="7180" name="Rectangle 12"/>
          <p:cNvSpPr>
            <a:spLocks/>
          </p:cNvSpPr>
          <p:nvPr/>
        </p:nvSpPr>
        <p:spPr bwMode="auto">
          <a:xfrm>
            <a:off x="4646613" y="1112838"/>
            <a:ext cx="1117600"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800" smtClean="0">
                <a:solidFill>
                  <a:srgbClr val="FFFFFF"/>
                </a:solidFill>
                <a:latin typeface="Helvetica Light" charset="0"/>
                <a:ea typeface="Helvetica Light" charset="0"/>
                <a:cs typeface="Helvetica Light" charset="0"/>
                <a:sym typeface="Helvetica Light" charset="0"/>
              </a:rPr>
              <a:t>360</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540</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HD</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FULL HD</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2K</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4K</a:t>
            </a:r>
          </a:p>
        </p:txBody>
      </p:sp>
      <p:sp>
        <p:nvSpPr>
          <p:cNvPr id="7181" name="Rectangle 13"/>
          <p:cNvSpPr>
            <a:spLocks/>
          </p:cNvSpPr>
          <p:nvPr/>
        </p:nvSpPr>
        <p:spPr bwMode="auto">
          <a:xfrm>
            <a:off x="2957513" y="3130550"/>
            <a:ext cx="3681412" cy="1390650"/>
          </a:xfrm>
          <a:prstGeom prst="rect">
            <a:avLst/>
          </a:prstGeom>
          <a:solidFill>
            <a:srgbClr val="88540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7182" name="Rectangle 14"/>
          <p:cNvSpPr>
            <a:spLocks/>
          </p:cNvSpPr>
          <p:nvPr/>
        </p:nvSpPr>
        <p:spPr bwMode="auto">
          <a:xfrm>
            <a:off x="1087438" y="3470275"/>
            <a:ext cx="17938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defRPr/>
            </a:pPr>
            <a:r>
              <a:rPr lang="x-none" altLang="x-none" sz="2200" smtClean="0">
                <a:solidFill>
                  <a:srgbClr val="535353"/>
                </a:solidFill>
                <a:latin typeface="Helvetica Light" charset="0"/>
                <a:ea typeface="Helvetica Light" charset="0"/>
                <a:cs typeface="Helvetica Light" charset="0"/>
                <a:sym typeface="Helvetica Light" charset="0"/>
              </a:rPr>
              <a:t>16:9</a:t>
            </a:r>
          </a:p>
          <a:p>
            <a:pPr algn="ctr" eaLnBrk="1">
              <a:defRPr/>
            </a:pPr>
            <a:r>
              <a:rPr lang="x-none" altLang="x-none" sz="1800" smtClean="0">
                <a:solidFill>
                  <a:srgbClr val="535353"/>
                </a:solidFill>
                <a:latin typeface="Helvetica Light" charset="0"/>
                <a:ea typeface="Helvetica Light" charset="0"/>
                <a:cs typeface="Helvetica Light" charset="0"/>
                <a:sym typeface="Helvetica Light" charset="0"/>
              </a:rPr>
              <a:t>( Anamorphic )</a:t>
            </a:r>
            <a:r>
              <a:rPr lang="x-none" altLang="x-none" sz="2200" smtClean="0">
                <a:solidFill>
                  <a:srgbClr val="535353"/>
                </a:solidFill>
                <a:latin typeface="Helvetica Light" charset="0"/>
                <a:ea typeface="Helvetica Light" charset="0"/>
                <a:cs typeface="Helvetica Light" charset="0"/>
                <a:sym typeface="Helvetica Light" charset="0"/>
              </a:rPr>
              <a:t> </a:t>
            </a:r>
          </a:p>
          <a:p>
            <a:pPr algn="ctr" eaLnBrk="1">
              <a:defRPr/>
            </a:pPr>
            <a:r>
              <a:rPr lang="x-none" altLang="x-none" sz="2200" smtClean="0">
                <a:solidFill>
                  <a:srgbClr val="535353"/>
                </a:solidFill>
                <a:latin typeface="Helvetica Light" charset="0"/>
                <a:ea typeface="Helvetica Light" charset="0"/>
                <a:cs typeface="Helvetica Light" charset="0"/>
                <a:sym typeface="Helvetica Light" charset="0"/>
              </a:rPr>
              <a:t>2.35:1 </a:t>
            </a:r>
          </a:p>
        </p:txBody>
      </p:sp>
      <p:sp>
        <p:nvSpPr>
          <p:cNvPr id="7183" name="Rectangle 15"/>
          <p:cNvSpPr>
            <a:spLocks/>
          </p:cNvSpPr>
          <p:nvPr/>
        </p:nvSpPr>
        <p:spPr bwMode="auto">
          <a:xfrm>
            <a:off x="3286125" y="3241675"/>
            <a:ext cx="1119188"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eaLnBrk="1">
              <a:defRPr/>
            </a:pPr>
            <a:r>
              <a:rPr lang="x-none" altLang="x-none" sz="1800" smtClean="0">
                <a:solidFill>
                  <a:srgbClr val="FFFFFF"/>
                </a:solidFill>
                <a:latin typeface="Helvetica Light" charset="0"/>
                <a:ea typeface="Helvetica Light" charset="0"/>
                <a:cs typeface="Helvetica Light" charset="0"/>
                <a:sym typeface="Helvetica Light" charset="0"/>
              </a:rPr>
              <a:t>HD</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FULL HD</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2K</a:t>
            </a:r>
          </a:p>
          <a:p>
            <a:pPr eaLnBrk="1">
              <a:defRPr/>
            </a:pPr>
            <a:r>
              <a:rPr lang="x-none" altLang="x-none" sz="1800" smtClean="0">
                <a:solidFill>
                  <a:srgbClr val="FFFFFF"/>
                </a:solidFill>
                <a:latin typeface="Helvetica Light" charset="0"/>
                <a:ea typeface="Helvetica Light" charset="0"/>
                <a:cs typeface="Helvetica Light" charset="0"/>
                <a:sym typeface="Helvetica Light" charset="0"/>
              </a:rPr>
              <a:t>4K</a:t>
            </a:r>
          </a:p>
        </p:txBody>
      </p:sp>
      <p:sp>
        <p:nvSpPr>
          <p:cNvPr id="7184" name="Rectangle 16"/>
          <p:cNvSpPr>
            <a:spLocks/>
          </p:cNvSpPr>
          <p:nvPr/>
        </p:nvSpPr>
        <p:spPr bwMode="auto">
          <a:xfrm>
            <a:off x="4873625" y="3227388"/>
            <a:ext cx="1373188"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lvl1pPr defTabSz="584200">
              <a:defRPr sz="1400">
                <a:solidFill>
                  <a:srgbClr val="000000"/>
                </a:solidFill>
                <a:latin typeface="Arial" charset="0"/>
                <a:ea typeface="Arial" charset="0"/>
                <a:cs typeface="Arial" charset="0"/>
                <a:sym typeface="Arial" charset="0"/>
              </a:defRPr>
            </a:lvl1pPr>
            <a:lvl2pPr defTabSz="584200">
              <a:defRPr sz="1400">
                <a:solidFill>
                  <a:srgbClr val="000000"/>
                </a:solidFill>
                <a:latin typeface="Arial" charset="0"/>
                <a:ea typeface="Arial" charset="0"/>
                <a:cs typeface="Arial" charset="0"/>
                <a:sym typeface="Arial" charset="0"/>
              </a:defRPr>
            </a:lvl2pPr>
            <a:lvl3pPr defTabSz="584200">
              <a:defRPr sz="1400">
                <a:solidFill>
                  <a:srgbClr val="000000"/>
                </a:solidFill>
                <a:latin typeface="Arial" charset="0"/>
                <a:ea typeface="Arial" charset="0"/>
                <a:cs typeface="Arial" charset="0"/>
                <a:sym typeface="Arial" charset="0"/>
              </a:defRPr>
            </a:lvl3pPr>
            <a:lvl4pPr defTabSz="584200">
              <a:defRPr sz="1400">
                <a:solidFill>
                  <a:srgbClr val="000000"/>
                </a:solidFill>
                <a:latin typeface="Arial" charset="0"/>
                <a:ea typeface="Arial" charset="0"/>
                <a:cs typeface="Arial" charset="0"/>
                <a:sym typeface="Arial" charset="0"/>
              </a:defRPr>
            </a:lvl4pPr>
            <a:lvl5pPr defTabSz="584200">
              <a:defRPr sz="1400">
                <a:solidFill>
                  <a:srgbClr val="000000"/>
                </a:solidFill>
                <a:latin typeface="Arial" charset="0"/>
                <a:ea typeface="Arial" charset="0"/>
                <a:cs typeface="Arial" charset="0"/>
                <a:sym typeface="Arial" charset="0"/>
              </a:defRPr>
            </a:lvl5pPr>
            <a:lvl6pPr marL="4572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9144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13716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1828800" defTabSz="58420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1280 x 544</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1920 x 817 </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2048 x 871</a:t>
            </a:r>
          </a:p>
          <a:p>
            <a:pPr algn="r" eaLnBrk="1">
              <a:defRPr/>
            </a:pPr>
            <a:r>
              <a:rPr lang="x-none" altLang="x-none" sz="1800" smtClean="0">
                <a:solidFill>
                  <a:srgbClr val="FFFFFF"/>
                </a:solidFill>
                <a:latin typeface="Helvetica Light" charset="0"/>
                <a:ea typeface="Helvetica Light" charset="0"/>
                <a:cs typeface="Helvetica Light" charset="0"/>
                <a:sym typeface="Helvetica Light" charset="0"/>
              </a:rPr>
              <a:t>4096 x 1743</a:t>
            </a:r>
          </a:p>
        </p:txBody>
      </p:sp>
      <p:sp>
        <p:nvSpPr>
          <p:cNvPr id="7185" name="Rectangle 17"/>
          <p:cNvSpPr>
            <a:spLocks/>
          </p:cNvSpPr>
          <p:nvPr/>
        </p:nvSpPr>
        <p:spPr bwMode="auto">
          <a:xfrm>
            <a:off x="2259013" y="1133475"/>
            <a:ext cx="2032000" cy="1841500"/>
          </a:xfrm>
          <a:prstGeom prst="rect">
            <a:avLst/>
          </a:prstGeom>
          <a:noFill/>
          <a:ln w="88900" cap="flat" cmpd="sng">
            <a:solidFill>
              <a:srgbClr val="535353"/>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lvl1pPr defTabSz="584200">
              <a:defRPr sz="1400">
                <a:solidFill>
                  <a:srgbClr val="000000"/>
                </a:solidFill>
                <a:latin typeface="Arial" charset="0"/>
                <a:ea typeface="Arial" charset="0"/>
                <a:cs typeface="Arial" charset="0"/>
                <a:sym typeface="Arial" charset="0"/>
              </a:defRPr>
            </a:lvl1pPr>
            <a:lvl2pPr marL="742950" indent="-285750" defTabSz="584200">
              <a:defRPr sz="1400">
                <a:solidFill>
                  <a:srgbClr val="000000"/>
                </a:solidFill>
                <a:latin typeface="Arial" charset="0"/>
                <a:ea typeface="Arial" charset="0"/>
                <a:cs typeface="Arial" charset="0"/>
                <a:sym typeface="Arial" charset="0"/>
              </a:defRPr>
            </a:lvl2pPr>
            <a:lvl3pPr marL="1143000" indent="-228600" defTabSz="584200">
              <a:defRPr sz="1400">
                <a:solidFill>
                  <a:srgbClr val="000000"/>
                </a:solidFill>
                <a:latin typeface="Arial" charset="0"/>
                <a:ea typeface="Arial" charset="0"/>
                <a:cs typeface="Arial" charset="0"/>
                <a:sym typeface="Arial" charset="0"/>
              </a:defRPr>
            </a:lvl3pPr>
            <a:lvl4pPr marL="1600200" indent="-228600" defTabSz="584200">
              <a:defRPr sz="1400">
                <a:solidFill>
                  <a:srgbClr val="000000"/>
                </a:solidFill>
                <a:latin typeface="Arial" charset="0"/>
                <a:ea typeface="Arial" charset="0"/>
                <a:cs typeface="Arial" charset="0"/>
                <a:sym typeface="Arial" charset="0"/>
              </a:defRPr>
            </a:lvl4pPr>
            <a:lvl5pPr marL="2057400" indent="-228600" defTabSz="584200">
              <a:defRPr sz="1400">
                <a:solidFill>
                  <a:srgbClr val="000000"/>
                </a:solidFill>
                <a:latin typeface="Arial" charset="0"/>
                <a:ea typeface="Arial" charset="0"/>
                <a:cs typeface="Arial" charset="0"/>
                <a:sym typeface="Arial" charset="0"/>
              </a:defRPr>
            </a:lvl5pPr>
            <a:lvl6pPr marL="25146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defTabSz="5842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ctr" eaLnBrk="1"/>
            <a:endParaRPr lang="x-none" altLang="x-none" sz="2600">
              <a:solidFill>
                <a:srgbClr val="FFFFFF"/>
              </a:solidFill>
              <a:latin typeface="Helvetica Light" charset="0"/>
              <a:ea typeface="Helvetica Light" charset="0"/>
              <a:cs typeface="Helvetica Light" charset="0"/>
              <a:sym typeface="Helvetica Light" charset="0"/>
            </a:endParaRPr>
          </a:p>
        </p:txBody>
      </p:sp>
      <p:sp>
        <p:nvSpPr>
          <p:cNvPr id="7187" name="Rectangle 19"/>
          <p:cNvSpPr>
            <a:spLocks/>
          </p:cNvSpPr>
          <p:nvPr/>
        </p:nvSpPr>
        <p:spPr bwMode="auto">
          <a:xfrm>
            <a:off x="1419225" y="4685825"/>
            <a:ext cx="1043940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spAutoFit/>
          </a:bodyPr>
          <a:lstStyle/>
          <a:p>
            <a:pPr eaLnBrk="1">
              <a:defRPr/>
            </a:pPr>
            <a:r>
              <a:rPr lang="x-none" altLang="x-none" sz="1000" dirty="0"/>
              <a:t>JIKA UNTUK </a:t>
            </a:r>
            <a:r>
              <a:rPr lang="x-none" altLang="x-none" sz="1000" dirty="0" smtClean="0"/>
              <a:t>PENGGUNAAN </a:t>
            </a:r>
            <a:r>
              <a:rPr lang="x-none" altLang="x-none" sz="1000" dirty="0"/>
              <a:t>VIDEO VERTIKAL RATIO INI HANYA TINGGAL DIBALIK UKURANNYA</a:t>
            </a:r>
          </a:p>
        </p:txBody>
      </p:sp>
      <p:sp>
        <p:nvSpPr>
          <p:cNvPr id="21"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p29"/>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pic>
        <p:nvPicPr>
          <p:cNvPr id="23" name="Google Shape;143;p29"/>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24" name="Google Shape;147;p29"/>
          <p:cNvSpPr txBox="1">
            <a:spLocks/>
          </p:cNvSpPr>
          <p:nvPr/>
        </p:nvSpPr>
        <p:spPr>
          <a:xfrm>
            <a:off x="7546428" y="4864000"/>
            <a:ext cx="1604872" cy="11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dirty="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707219792"/>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2403</Words>
  <Application>Microsoft Macintosh PowerPoint</Application>
  <PresentationFormat>On-screen Show (16:9)</PresentationFormat>
  <Paragraphs>654</Paragraphs>
  <Slides>80</Slides>
  <Notes>44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80</vt:i4>
      </vt:variant>
    </vt:vector>
  </HeadingPairs>
  <TitlesOfParts>
    <vt:vector size="96" baseType="lpstr">
      <vt:lpstr>Arial Rounded MT Bold</vt:lpstr>
      <vt:lpstr>Avenir Heavy</vt:lpstr>
      <vt:lpstr>Bebas Neue</vt:lpstr>
      <vt:lpstr>Calibri</vt:lpstr>
      <vt:lpstr>Helvetica</vt:lpstr>
      <vt:lpstr>Helvetica Light</vt:lpstr>
      <vt:lpstr>Helvetica Neue</vt:lpstr>
      <vt:lpstr>Helvetica Neue Light</vt:lpstr>
      <vt:lpstr>HP Simplified</vt:lpstr>
      <vt:lpstr>News Gothic MT</vt:lpstr>
      <vt:lpstr>Noto Sans Symbols</vt:lpstr>
      <vt:lpstr>Overlock</vt:lpstr>
      <vt:lpstr>Roboto</vt:lpstr>
      <vt:lpstr>Arial</vt:lpstr>
      <vt:lpstr>Simple Light</vt:lpstr>
      <vt:lpstr>Simple Light</vt:lpstr>
      <vt:lpstr>Vocational school graduate academy</vt:lpstr>
      <vt:lpstr>Cakupan Unit Kompetensi</vt:lpstr>
      <vt:lpstr>Profil Pengajar 1</vt:lpstr>
      <vt:lpstr>Profil Pengajar 2</vt:lpstr>
      <vt:lpstr>PowerPoint Presentation</vt:lpstr>
      <vt:lpstr>APA ITU FRAME PER SECOND ( FPS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Vocational school graduate academy</dc:title>
  <cp:lastModifiedBy>Microsoft Office User</cp:lastModifiedBy>
  <cp:revision>38</cp:revision>
  <dcterms:modified xsi:type="dcterms:W3CDTF">2021-02-24T10:15:16Z</dcterms:modified>
</cp:coreProperties>
</file>